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20"/>
  </p:notesMasterIdLst>
  <p:sldIdLst>
    <p:sldId id="256" r:id="rId2"/>
    <p:sldId id="328" r:id="rId3"/>
    <p:sldId id="329" r:id="rId4"/>
    <p:sldId id="305" r:id="rId5"/>
    <p:sldId id="298" r:id="rId6"/>
    <p:sldId id="307" r:id="rId7"/>
    <p:sldId id="308" r:id="rId8"/>
    <p:sldId id="310" r:id="rId9"/>
    <p:sldId id="311" r:id="rId10"/>
    <p:sldId id="312" r:id="rId11"/>
    <p:sldId id="313" r:id="rId12"/>
    <p:sldId id="314" r:id="rId13"/>
    <p:sldId id="326" r:id="rId14"/>
    <p:sldId id="316" r:id="rId15"/>
    <p:sldId id="317" r:id="rId16"/>
    <p:sldId id="302" r:id="rId17"/>
    <p:sldId id="296" r:id="rId18"/>
    <p:sldId id="285" r:id="rId1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8" autoAdjust="0"/>
    <p:restoredTop sz="94660"/>
  </p:normalViewPr>
  <p:slideViewPr>
    <p:cSldViewPr snapToGrid="0">
      <p:cViewPr varScale="1">
        <p:scale>
          <a:sx n="89" d="100"/>
          <a:sy n="89" d="100"/>
        </p:scale>
        <p:origin x="-12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A8ED7-6DEC-47F0-92C1-CE1C8076273C}" type="datetimeFigureOut">
              <a:rPr lang="it-IT" smtClean="0"/>
              <a:t>17/02/2016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26D7B3-A557-44FD-B479-F85CD81B88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240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26D7B3-A557-44FD-B479-F85CD81B88C7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677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1089484" y="1730403"/>
            <a:ext cx="7531497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616370" y="2470926"/>
            <a:ext cx="8681508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2A64B7-DB0A-47CC-8882-B87DF991D9F1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45C2CB-80ED-4000-96BF-A7FC94160E02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678362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678362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360122-9FF1-4846-9AAC-8E7AFE40F59F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1DB0E-5606-4FDB-8CA0-96B6168F3847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3173" y="-925"/>
            <a:ext cx="12195173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92532" y="1726738"/>
            <a:ext cx="7534656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621536" y="2468304"/>
            <a:ext cx="8680704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CDE978-C2C7-4FAC-B74D-A6AB0A77F0B2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6688" y="1097280"/>
            <a:ext cx="42672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DCD0C5-B847-44B5-BF08-4A061E75694B}" type="datetime1">
              <a:rPr lang="it-IT" smtClean="0"/>
              <a:t>17/02/2016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2200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6688" y="1097280"/>
            <a:ext cx="42672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6688" y="1701848"/>
            <a:ext cx="42672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D38743-2B15-40DD-8827-E35BC7ACC7BB}" type="datetime1">
              <a:rPr lang="it-IT" smtClean="0"/>
              <a:t>17/02/2016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0A4A-4897-45E2-B44C-9D695A51ACC1}" type="datetime1">
              <a:rPr lang="it-IT" smtClean="0"/>
              <a:t>17/02/2016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736594-F1B3-4194-86C9-35EAB2B5E628}" type="datetime1">
              <a:rPr lang="it-IT" smtClean="0"/>
              <a:t>17/02/2016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1720852" y="-1720850"/>
            <a:ext cx="6858000" cy="10299704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1046573" y="1576104"/>
            <a:ext cx="694944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32737" y="2618913"/>
            <a:ext cx="507703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730605" y="2253385"/>
            <a:ext cx="7726347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C0BC6-8F38-4F0D-99B7-02264812EF12}" type="datetime1">
              <a:rPr lang="it-IT" smtClean="0"/>
              <a:t>17/02/2016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705101" y="0"/>
            <a:ext cx="9486900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1" y="2647950"/>
            <a:ext cx="4762500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" y="5048250"/>
            <a:ext cx="4762500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94929" y="1717501"/>
            <a:ext cx="73152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524639" y="2180529"/>
            <a:ext cx="8128727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C064E-9A12-4E33-BB0F-035C471A0A74}" type="datetime1">
              <a:rPr lang="it-IT" smtClean="0"/>
              <a:t>17/02/2016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3175" y="5050633"/>
            <a:ext cx="4765676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3173" y="5051293"/>
            <a:ext cx="12195173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365760"/>
            <a:ext cx="1002792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100629"/>
            <a:ext cx="1002792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68224" y="5870448"/>
            <a:ext cx="2901696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0E524E2A-134B-4AE2-8825-2768A102125B}" type="datetime1">
              <a:rPr lang="it-IT" smtClean="0"/>
              <a:t>17/02/2016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019" y="6285122"/>
            <a:ext cx="62992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it-IT" smtClean="0"/>
              <a:t>Eurosofia: Offerta formativa 2015/2016</a:t>
            </a: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01384" y="6170822"/>
            <a:ext cx="67056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2037877F-B5EE-4B07-A251-A459678E40AC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emf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labuonascuola@unipegaso.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egreteria@eurosofia.it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rosofia.it/" TargetMode="External"/><Relationship Id="rId2" Type="http://schemas.openxmlformats.org/officeDocument/2006/relationships/hyperlink" Target="mailto:segreteria@eurosofia.it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1350084" y="2683304"/>
            <a:ext cx="812667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4000" b="1" dirty="0" smtClean="0"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GUIDA </a:t>
            </a:r>
          </a:p>
          <a:p>
            <a:pPr algn="ctr"/>
            <a:r>
              <a:rPr lang="it-IT" sz="4000" b="1" dirty="0" smtClean="0"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OFFERTA FORMATIVA</a:t>
            </a:r>
          </a:p>
          <a:p>
            <a:pPr algn="ctr"/>
            <a:r>
              <a:rPr lang="it-IT" sz="4000" b="1" dirty="0" smtClean="0"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EUROSOFIA</a:t>
            </a:r>
          </a:p>
          <a:p>
            <a:pPr algn="ctr"/>
            <a:r>
              <a:rPr lang="it-IT" sz="4000" b="1" dirty="0" smtClean="0">
                <a:latin typeface="Cambria" panose="02040503050406030204" pitchFamily="18" charset="0"/>
                <a:ea typeface="+mj-ea"/>
                <a:cs typeface="Aharoni" panose="02010803020104030203" pitchFamily="2" charset="-79"/>
              </a:rPr>
              <a:t> 2015/2016  </a:t>
            </a:r>
            <a:endParaRPr lang="it-IT" sz="4000" b="1" dirty="0">
              <a:latin typeface="Cambria" panose="02040503050406030204" pitchFamily="18" charset="0"/>
              <a:ea typeface="+mj-ea"/>
              <a:cs typeface="Aharoni" panose="02010803020104030203" pitchFamily="2" charset="-79"/>
            </a:endParaRPr>
          </a:p>
        </p:txBody>
      </p:sp>
      <p:pic>
        <p:nvPicPr>
          <p:cNvPr id="5" name="Immagine 4" descr="http://www.eurosofia.it/pluginfile.php/17/mod_label/intro/eurosofia-trasparente-web-mini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21" y="320755"/>
            <a:ext cx="1624403" cy="1901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229" y="431446"/>
            <a:ext cx="2387968" cy="722600"/>
          </a:xfrm>
          <a:prstGeom prst="rect">
            <a:avLst/>
          </a:prstGeom>
        </p:spPr>
      </p:pic>
      <p:pic>
        <p:nvPicPr>
          <p:cNvPr id="8" name="Immagine 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837" y="320755"/>
            <a:ext cx="1971675" cy="66675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595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005450"/>
              </p:ext>
            </p:extLst>
          </p:nvPr>
        </p:nvGraphicFramePr>
        <p:xfrm>
          <a:off x="623624" y="2032648"/>
          <a:ext cx="10908574" cy="47574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828"/>
                <a:gridCol w="1398494"/>
                <a:gridCol w="1904103"/>
                <a:gridCol w="1097280"/>
                <a:gridCol w="1194099"/>
                <a:gridCol w="1785770"/>
              </a:tblGrid>
              <a:tr h="317351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33597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professione docente nella scuola – comunità in divenire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docenti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224536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Contrastare la dispersione scolastica. Didattica innovativa e strumenti metodologici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297348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Grafologia e didattica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8463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Percorso d’integrazione: gestire i conflitti nel gruppo classe per una convivenza democratica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narrativa per ragazzi.</a:t>
                      </a:r>
                    </a:p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Didattica innovativa e strumenti metodologici</a:t>
                      </a:r>
                      <a:endParaRPr lang="it-IT" sz="14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</a:t>
                      </a:r>
                      <a:r>
                        <a:rPr lang="it-IT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flipped</a:t>
                      </a:r>
                      <a:r>
                        <a:rPr lang="it-IT" sz="1400" i="1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it-IT" sz="1400" i="1" kern="1200" dirty="0" err="1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classroom</a:t>
                      </a: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. Didattica innovativa e strumenti metodologici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professione docente nella scuola – comunità in divenire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La didattica per competenza</a:t>
                      </a:r>
                      <a:endParaRPr lang="it-IT" sz="14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olo 1"/>
          <p:cNvSpPr txBox="1">
            <a:spLocks/>
          </p:cNvSpPr>
          <p:nvPr/>
        </p:nvSpPr>
        <p:spPr>
          <a:xfrm>
            <a:off x="2340378" y="1460394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DIDATTICA INNOVATIVA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67734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747" y="558496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2340378" y="1578728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SICUREZZA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3164253"/>
              </p:ext>
            </p:extLst>
          </p:nvPr>
        </p:nvGraphicFramePr>
        <p:xfrm>
          <a:off x="440746" y="2004157"/>
          <a:ext cx="10908574" cy="20251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1114269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Sicurezza sul luogo di lavoro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docenti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836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Il pronto soccorso nella scuola primaria e secondaria</a:t>
                      </a: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olo 1"/>
          <p:cNvSpPr txBox="1">
            <a:spLocks/>
          </p:cNvSpPr>
          <p:nvPr/>
        </p:nvSpPr>
        <p:spPr>
          <a:xfrm>
            <a:off x="2340378" y="4183872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SEMINARI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745612"/>
              </p:ext>
            </p:extLst>
          </p:nvPr>
        </p:nvGraphicFramePr>
        <p:xfrm>
          <a:off x="1407815" y="4577380"/>
          <a:ext cx="8434314" cy="2173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1114269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Le competenze degli organi  collegiali (in collaborazione con Anief)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 ore in presenza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gratuito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83646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Le relazioni sindacali d’istituto e la buona scuola (in collaborazione con Anief)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4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1075765" y="1472475"/>
            <a:ext cx="9294607" cy="111957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CONVENZIONE TRA SCUOLA-UNIVERSITA’ TELEMATICA PEGASO-EUROSOFIA</a:t>
            </a:r>
          </a:p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ISCRIZIONE </a:t>
            </a:r>
            <a:r>
              <a:rPr lang="it-IT" sz="2000" b="1" dirty="0" smtClean="0">
                <a:solidFill>
                  <a:srgbClr val="FF000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400 EURO </a:t>
            </a:r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ANZICCHE’ 500 EURO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10" name="Titolo 1"/>
          <p:cNvSpPr txBox="1">
            <a:spLocks/>
          </p:cNvSpPr>
          <p:nvPr/>
        </p:nvSpPr>
        <p:spPr>
          <a:xfrm>
            <a:off x="439626" y="2567986"/>
            <a:ext cx="11318482" cy="230522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it-IT" sz="1800" b="1" dirty="0" smtClean="0">
                <a:solidFill>
                  <a:schemeClr val="tx1"/>
                </a:solidFill>
                <a:latin typeface="Cambria" panose="02040503050406030204" pitchFamily="18" charset="0"/>
              </a:rPr>
              <a:t>Usufruire </a:t>
            </a:r>
            <a:r>
              <a:rPr lang="it-IT" sz="1800" b="1" dirty="0">
                <a:solidFill>
                  <a:schemeClr val="tx1"/>
                </a:solidFill>
                <a:latin typeface="Cambria" panose="02040503050406030204" pitchFamily="18" charset="0"/>
              </a:rPr>
              <a:t>della promozione è semplice: occorre inviare la convenzione debitamente compilata a:</a:t>
            </a:r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</a:rPr>
              <a:t> </a:t>
            </a:r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  <a:hlinkClick r:id="rId3"/>
              </a:rPr>
              <a:t>labuonascuola@unipegaso.it</a:t>
            </a:r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</a:rPr>
              <a:t> e </a:t>
            </a:r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  <a:hlinkClick r:id="rId4"/>
              </a:rPr>
              <a:t>segreteria@eurosofia.it</a:t>
            </a:r>
            <a:endParaRPr lang="it-IT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</a:rPr>
              <a:t>La stipula della convenzione non prevede nessun costo a carico della scuola. E’ un’opportunità per consentire ai docenti di usufruire di una particolare agevolazione economica per la frequenza di master/perfezionamenti.</a:t>
            </a:r>
          </a:p>
          <a:p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</a:rPr>
              <a:t> </a:t>
            </a:r>
          </a:p>
          <a:p>
            <a:r>
              <a:rPr lang="it-IT" sz="1800" dirty="0">
                <a:solidFill>
                  <a:schemeClr val="tx1"/>
                </a:solidFill>
                <a:latin typeface="Cambria" panose="02040503050406030204" pitchFamily="18" charset="0"/>
              </a:rPr>
              <a:t>Eurosofia si occuperà di supportare il personale scolastico interessato nelle fasi di iscrizione, immatricolazione e richiesta di informazioni anche in itinere</a:t>
            </a:r>
            <a:r>
              <a:rPr lang="it-IT" sz="1800" dirty="0" smtClean="0">
                <a:solidFill>
                  <a:schemeClr val="tx1"/>
                </a:solidFill>
                <a:latin typeface="Cambria" panose="02040503050406030204" pitchFamily="18" charset="0"/>
              </a:rPr>
              <a:t>.</a:t>
            </a:r>
            <a:endParaRPr lang="it-IT" sz="1800" dirty="0">
              <a:solidFill>
                <a:schemeClr val="tx1"/>
              </a:solidFill>
              <a:latin typeface="Cambria" panose="02040503050406030204" pitchFamily="18" charset="0"/>
            </a:endParaRPr>
          </a:p>
          <a:p>
            <a:pPr algn="ctr"/>
            <a:r>
              <a:rPr lang="it-IT" sz="1800" b="1" dirty="0" smtClean="0">
                <a:solidFill>
                  <a:schemeClr val="tx1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97975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2340378" y="1578728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PERSONALE ATA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9677171"/>
              </p:ext>
            </p:extLst>
          </p:nvPr>
        </p:nvGraphicFramePr>
        <p:xfrm>
          <a:off x="440746" y="2004157"/>
          <a:ext cx="10908574" cy="169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626941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La segreteria digitale: norme e procedure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docenti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</a:txBody>
                  <a:tcPr/>
                </a:tc>
              </a:tr>
              <a:tr h="583646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La digitalizzazione delle procedure amministrative nelle IISS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6823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606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STUDENTI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1075765" y="1472475"/>
            <a:ext cx="9294607" cy="7328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CERTIFICAZIONE INFORMATICA EIPASS 7 MODULI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580912" y="2119255"/>
            <a:ext cx="101337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Cambria" panose="02040503050406030204" pitchFamily="18" charset="0"/>
              </a:rPr>
              <a:t>Corso di formazione rivolto agli studenti della scuola secondaria superiore.</a:t>
            </a:r>
          </a:p>
          <a:p>
            <a:endParaRPr lang="it-IT" sz="1600" dirty="0" smtClean="0">
              <a:latin typeface="Cambria" panose="02040503050406030204" pitchFamily="18" charset="0"/>
            </a:endParaRPr>
          </a:p>
          <a:p>
            <a:r>
              <a:rPr lang="it-IT" sz="1600" dirty="0" smtClean="0">
                <a:latin typeface="Cambria" panose="02040503050406030204" pitchFamily="18" charset="0"/>
              </a:rPr>
              <a:t>Costi: 150 euro per la frequenza del corso online + 150 euro per la certificazione delle competenze</a:t>
            </a:r>
            <a:endParaRPr lang="it-IT" sz="1600" dirty="0">
              <a:latin typeface="Cambria" panose="02040503050406030204" pitchFamily="18" charset="0"/>
            </a:endParaRPr>
          </a:p>
        </p:txBody>
      </p:sp>
      <p:sp>
        <p:nvSpPr>
          <p:cNvPr id="8" name="Titolo 1"/>
          <p:cNvSpPr txBox="1">
            <a:spLocks/>
          </p:cNvSpPr>
          <p:nvPr/>
        </p:nvSpPr>
        <p:spPr>
          <a:xfrm>
            <a:off x="1075765" y="2788443"/>
            <a:ext cx="9294607" cy="7328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ORIENTAMENTO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656216" y="3390450"/>
            <a:ext cx="1013370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Cambria" panose="02040503050406030204" pitchFamily="18" charset="0"/>
              </a:rPr>
              <a:t>Eurosofia organizza </a:t>
            </a:r>
            <a:r>
              <a:rPr lang="it-IT" sz="1600" b="1" dirty="0" smtClean="0">
                <a:latin typeface="Cambria" panose="02040503050406030204" pitchFamily="18" charset="0"/>
              </a:rPr>
              <a:t>2 giornate di orientamento professionale </a:t>
            </a:r>
            <a:r>
              <a:rPr lang="it-IT" sz="1600" dirty="0" smtClean="0">
                <a:latin typeface="Cambria" panose="02040503050406030204" pitchFamily="18" charset="0"/>
              </a:rPr>
              <a:t>rivolte agli studenti.</a:t>
            </a:r>
          </a:p>
          <a:p>
            <a:r>
              <a:rPr lang="it-IT" sz="1600" dirty="0" smtClean="0">
                <a:latin typeface="Cambria" panose="02040503050406030204" pitchFamily="18" charset="0"/>
              </a:rPr>
              <a:t>Gli incontri saranno organizzati dagli orientatori Eurosofia e dell’Università Telematica Pegaso</a:t>
            </a:r>
          </a:p>
          <a:p>
            <a:r>
              <a:rPr lang="it-IT" sz="1600" dirty="0" smtClean="0">
                <a:latin typeface="Cambria" panose="02040503050406030204" pitchFamily="18" charset="0"/>
              </a:rPr>
              <a:t>L’attività di orientamento non prevede nessun onere finanziario a carico dell’istituto scolastico.</a:t>
            </a:r>
          </a:p>
          <a:p>
            <a:endParaRPr lang="it-IT" sz="1600" dirty="0">
              <a:latin typeface="Cambria" panose="02040503050406030204" pitchFamily="18" charset="0"/>
            </a:endParaRPr>
          </a:p>
          <a:p>
            <a:r>
              <a:rPr lang="it-IT" sz="1600" b="1" dirty="0" smtClean="0">
                <a:latin typeface="Cambria" panose="02040503050406030204" pitchFamily="18" charset="0"/>
              </a:rPr>
              <a:t>Offerta Universitaria </a:t>
            </a:r>
            <a:r>
              <a:rPr lang="it-IT" sz="1600" dirty="0" smtClean="0">
                <a:latin typeface="Cambria" panose="02040503050406030204" pitchFamily="18" charset="0"/>
              </a:rPr>
              <a:t>per neodiplomati under 21 anni: PROGETTO FUTURO SICURO</a:t>
            </a:r>
          </a:p>
          <a:p>
            <a:r>
              <a:rPr lang="it-IT" sz="1600" dirty="0" smtClean="0">
                <a:latin typeface="Cambria" panose="02040503050406030204" pitchFamily="18" charset="0"/>
              </a:rPr>
              <a:t>Tassa di iscrizione pari a 1000 euro </a:t>
            </a:r>
            <a:r>
              <a:rPr lang="it-IT" sz="1600" dirty="0" err="1" smtClean="0">
                <a:latin typeface="Cambria" panose="02040503050406030204" pitchFamily="18" charset="0"/>
              </a:rPr>
              <a:t>anzicchè</a:t>
            </a:r>
            <a:r>
              <a:rPr lang="it-IT" sz="1600" dirty="0" smtClean="0">
                <a:latin typeface="Cambria" panose="02040503050406030204" pitchFamily="18" charset="0"/>
              </a:rPr>
              <a:t> 3000 euro</a:t>
            </a:r>
            <a:endParaRPr lang="it-IT" sz="16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05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6061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STUDENTI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1075765" y="1472475"/>
            <a:ext cx="9294607" cy="7328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LABORATORI PER STUDENTI</a:t>
            </a:r>
          </a:p>
        </p:txBody>
      </p:sp>
      <p:graphicFrame>
        <p:nvGraphicFramePr>
          <p:cNvPr id="10" name="Tabel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4421095"/>
              </p:ext>
            </p:extLst>
          </p:nvPr>
        </p:nvGraphicFramePr>
        <p:xfrm>
          <a:off x="945328" y="2108499"/>
          <a:ext cx="9887623" cy="280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336"/>
                <a:gridCol w="2286336"/>
                <a:gridCol w="2286336"/>
                <a:gridCol w="3028615"/>
              </a:tblGrid>
              <a:tr h="370840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Orientamento/</a:t>
                      </a:r>
                    </a:p>
                    <a:p>
                      <a:r>
                        <a:rPr lang="it-IT" sz="1400" dirty="0" err="1" smtClean="0">
                          <a:latin typeface="Cambria" panose="02040503050406030204" pitchFamily="18" charset="0"/>
                        </a:rPr>
                        <a:t>empowerment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Legalità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Digitale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Arte-ambiente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Orientamento al mondo del lavoro, territorio e comunità attiva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Digitalizzazione e orientamento professionale: opportunità e strumenti di scelta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Orientamento ai settori strategici del Made in </a:t>
                      </a:r>
                      <a:r>
                        <a:rPr lang="it-IT" sz="1200" kern="1200" dirty="0" err="1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Italy</a:t>
                      </a:r>
                      <a:endParaRPr lang="it-IT" sz="12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Alfabetizzazione </a:t>
                      </a: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motoria</a:t>
                      </a: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Educazione finanziaria</a:t>
                      </a:r>
                      <a:endParaRPr lang="it-IT" sz="1200" kern="1200" dirty="0" smtClean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  <a:p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Educazione alla legalità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Percorsi di integrazione: tra immigrazione e convivenza democratica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Percorsi di genere: dalla parte delle donne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Cittadinanza attiva e </a:t>
                      </a:r>
                      <a:r>
                        <a:rPr lang="it-IT" sz="1200" dirty="0" err="1" smtClean="0">
                          <a:latin typeface="Cambria" panose="02040503050406030204" pitchFamily="18" charset="0"/>
                        </a:rPr>
                        <a:t>intercultura</a:t>
                      </a:r>
                      <a:endParaRPr lang="it-IT" sz="1200" dirty="0" smtClean="0">
                        <a:latin typeface="Cambria" panose="02040503050406030204" pitchFamily="18" charset="0"/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Percorso d’integrazione: costruzione di una convivenza democratica</a:t>
                      </a:r>
                    </a:p>
                    <a:p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La digitalizzazione consapevole: social network e new media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Le competenze artistiche: stili e strumenti nell’arte pittorica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Studenti protagonisti della valorizzazione delle attività culturali e paesaggistiche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Arte contemporanea: mezzi di produzione e diffusione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Economia sostenibile e inquinamento atmosferico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Immagini e produzioni fotografiche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Fare cinema a scuola</a:t>
                      </a: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it-IT" sz="1200" dirty="0" smtClean="0">
                          <a:latin typeface="Cambria" panose="02040503050406030204" pitchFamily="18" charset="0"/>
                        </a:rPr>
                        <a:t>Sperimentare il teatro a scuola</a:t>
                      </a:r>
                      <a:endParaRPr lang="it-IT" sz="12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815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4254" y="346884"/>
            <a:ext cx="8896574" cy="71812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ATTIVITA’ FORMATIVE PREVISTE </a:t>
            </a:r>
            <a: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666576" y="6073635"/>
            <a:ext cx="6297612" cy="365125"/>
          </a:xfrm>
        </p:spPr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sellaDiTesto 8"/>
          <p:cNvSpPr txBox="1"/>
          <p:nvPr/>
        </p:nvSpPr>
        <p:spPr>
          <a:xfrm>
            <a:off x="1274776" y="1580051"/>
            <a:ext cx="100799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Cambria" panose="02040503050406030204" pitchFamily="18" charset="0"/>
              </a:rPr>
              <a:t>ORIENTAMENTO RIVOLTO AGLI STUDENTI</a:t>
            </a:r>
          </a:p>
          <a:p>
            <a:r>
              <a:rPr lang="it-IT" dirty="0" smtClean="0">
                <a:latin typeface="Cambria" panose="02040503050406030204" pitchFamily="18" charset="0"/>
              </a:rPr>
              <a:t>Da marzo a maggio 2016 si organizzeranno </a:t>
            </a:r>
            <a:r>
              <a:rPr lang="it-IT" dirty="0">
                <a:latin typeface="Cambria" panose="02040503050406030204" pitchFamily="18" charset="0"/>
              </a:rPr>
              <a:t>nelle </a:t>
            </a:r>
            <a:r>
              <a:rPr lang="it-IT" dirty="0" smtClean="0">
                <a:latin typeface="Cambria" panose="02040503050406030204" pitchFamily="18" charset="0"/>
              </a:rPr>
              <a:t>scuole, gratuitamente, incontri di orientamento universitario per gli studenti </a:t>
            </a:r>
            <a:endParaRPr lang="it-IT" dirty="0">
              <a:latin typeface="Cambria" panose="02040503050406030204" pitchFamily="18" charset="0"/>
            </a:endParaRPr>
          </a:p>
        </p:txBody>
      </p:sp>
      <p:sp>
        <p:nvSpPr>
          <p:cNvPr id="10" name="CasellaDiTesto 9"/>
          <p:cNvSpPr txBox="1"/>
          <p:nvPr/>
        </p:nvSpPr>
        <p:spPr>
          <a:xfrm>
            <a:off x="1274777" y="3598669"/>
            <a:ext cx="1007991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Cambria" panose="02040503050406030204" pitchFamily="18" charset="0"/>
              </a:rPr>
              <a:t>CONVENZIONE SCUOLE-UNIVERSITA’ PEGASO</a:t>
            </a:r>
          </a:p>
          <a:p>
            <a:r>
              <a:rPr lang="it-IT" dirty="0" smtClean="0">
                <a:latin typeface="Cambria" panose="02040503050406030204" pitchFamily="18" charset="0"/>
              </a:rPr>
              <a:t>Le scuole hanno ricevuto la proposta per stipulare con l’Università Telematica Pegaso una convenzione speciale che consenta ai propri docenti di usufruire del costo agevolato di 400 euro </a:t>
            </a:r>
            <a:r>
              <a:rPr lang="it-IT" dirty="0" err="1" smtClean="0">
                <a:latin typeface="Cambria" panose="02040503050406030204" pitchFamily="18" charset="0"/>
              </a:rPr>
              <a:t>anzicchè</a:t>
            </a:r>
            <a:r>
              <a:rPr lang="it-IT" dirty="0" smtClean="0">
                <a:latin typeface="Cambria" panose="02040503050406030204" pitchFamily="18" charset="0"/>
              </a:rPr>
              <a:t> 500 euro per l’acquisto di master/perfezionamenti</a:t>
            </a:r>
            <a:endParaRPr lang="it-IT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62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838121" y="1269401"/>
            <a:ext cx="7628609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>
                <a:latin typeface="Cambria" panose="02040503050406030204" pitchFamily="18" charset="0"/>
              </a:rPr>
              <a:t>Si informa che, sulla base </a:t>
            </a:r>
            <a:r>
              <a:rPr lang="it-IT" sz="2000" dirty="0">
                <a:latin typeface="Cambria" panose="02040503050406030204" pitchFamily="18" charset="0"/>
              </a:rPr>
              <a:t>delle singole esigenze </a:t>
            </a:r>
            <a:r>
              <a:rPr lang="it-IT" sz="2000" dirty="0" smtClean="0">
                <a:latin typeface="Cambria" panose="02040503050406030204" pitchFamily="18" charset="0"/>
              </a:rPr>
              <a:t> dell’ </a:t>
            </a:r>
            <a:r>
              <a:rPr lang="it-IT" sz="2000" dirty="0">
                <a:latin typeface="Cambria" panose="02040503050406030204" pitchFamily="18" charset="0"/>
              </a:rPr>
              <a:t>istituto scolastico siamo </a:t>
            </a:r>
            <a:r>
              <a:rPr lang="it-IT" sz="2000" dirty="0" smtClean="0">
                <a:latin typeface="Cambria" panose="02040503050406030204" pitchFamily="18" charset="0"/>
              </a:rPr>
              <a:t>disponibili </a:t>
            </a:r>
            <a:r>
              <a:rPr lang="it-IT" sz="2000" dirty="0">
                <a:latin typeface="Cambria" panose="02040503050406030204" pitchFamily="18" charset="0"/>
              </a:rPr>
              <a:t>alla </a:t>
            </a:r>
            <a:r>
              <a:rPr lang="it-IT" sz="2000" b="1" dirty="0">
                <a:latin typeface="Cambria" panose="02040503050406030204" pitchFamily="18" charset="0"/>
              </a:rPr>
              <a:t>progettazione e realizzazione di percorsi formativi personalizzati</a:t>
            </a:r>
            <a:r>
              <a:rPr lang="it-IT" sz="2000" dirty="0">
                <a:latin typeface="Cambria" panose="02040503050406030204" pitchFamily="18" charset="0"/>
              </a:rPr>
              <a:t> per il personale scolastico, sia nell’area didattica che amministrativa. </a:t>
            </a:r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endParaRPr lang="it-IT" sz="2000" dirty="0" smtClean="0">
              <a:latin typeface="Cambria" panose="02040503050406030204" pitchFamily="18" charset="0"/>
            </a:endParaRPr>
          </a:p>
          <a:p>
            <a:pPr algn="ctr"/>
            <a:r>
              <a:rPr lang="it-IT" sz="2000" dirty="0" smtClean="0">
                <a:latin typeface="Cambria" panose="02040503050406030204" pitchFamily="18" charset="0"/>
              </a:rPr>
              <a:t>Sarà </a:t>
            </a:r>
            <a:r>
              <a:rPr lang="it-IT" sz="2000" dirty="0">
                <a:latin typeface="Cambria" panose="02040503050406030204" pitchFamily="18" charset="0"/>
              </a:rPr>
              <a:t>nostra cura </a:t>
            </a:r>
            <a:r>
              <a:rPr lang="it-IT" sz="2000" b="1" dirty="0">
                <a:latin typeface="Cambria" panose="02040503050406030204" pitchFamily="18" charset="0"/>
              </a:rPr>
              <a:t>elaborare </a:t>
            </a:r>
            <a:r>
              <a:rPr lang="it-IT" sz="2000" b="1" dirty="0" smtClean="0">
                <a:latin typeface="Cambria" panose="02040503050406030204" pitchFamily="18" charset="0"/>
              </a:rPr>
              <a:t>le singole richieste </a:t>
            </a:r>
            <a:r>
              <a:rPr lang="it-IT" sz="2000" dirty="0">
                <a:latin typeface="Cambria" panose="02040503050406030204" pitchFamily="18" charset="0"/>
              </a:rPr>
              <a:t>e progettare e pianificare percorsi individualizzati rispetto alle esigenze </a:t>
            </a:r>
            <a:r>
              <a:rPr lang="it-IT" sz="2000" dirty="0" smtClean="0">
                <a:latin typeface="Cambria" panose="02040503050406030204" pitchFamily="18" charset="0"/>
              </a:rPr>
              <a:t>espresse</a:t>
            </a:r>
            <a:endParaRPr lang="it-IT" sz="2000" dirty="0">
              <a:latin typeface="Cambria" panose="02040503050406030204" pitchFamily="18" charset="0"/>
            </a:endParaRPr>
          </a:p>
          <a:p>
            <a:r>
              <a:rPr lang="it-IT" sz="2000" dirty="0"/>
              <a:t> </a:t>
            </a:r>
          </a:p>
          <a:p>
            <a:pPr algn="ctr">
              <a:lnSpc>
                <a:spcPct val="120000"/>
              </a:lnSpc>
            </a:pPr>
            <a:endParaRPr lang="it-IT" sz="2000" b="1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3632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6981713" cy="746475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CONTATTI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dirty="0" smtClean="0"/>
              <a:t>Eurosofia: Offerta formativa 2015/2016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097281" y="1430765"/>
            <a:ext cx="91332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Sede: Corso Pietro Pisani, 254  - 90129 Palermo</a:t>
            </a:r>
          </a:p>
          <a:p>
            <a:pPr algn="ctr">
              <a:lnSpc>
                <a:spcPct val="120000"/>
              </a:lnSpc>
            </a:pPr>
            <a:endParaRPr lang="it-IT" sz="2000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Telefono: 091 7098311 – 7098357</a:t>
            </a:r>
          </a:p>
          <a:p>
            <a:pPr algn="ctr">
              <a:lnSpc>
                <a:spcPct val="120000"/>
              </a:lnSpc>
            </a:pPr>
            <a:endParaRPr lang="it-IT" sz="2000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Email</a:t>
            </a:r>
            <a:r>
              <a:rPr lang="it-IT" sz="2000" dirty="0" smtClean="0">
                <a:latin typeface="Cambria" panose="02040503050406030204" pitchFamily="18" charset="0"/>
              </a:rPr>
              <a:t>: </a:t>
            </a:r>
            <a:r>
              <a:rPr lang="it-IT" sz="2000" b="1" dirty="0" smtClean="0">
                <a:latin typeface="Cambria" panose="02040503050406030204" pitchFamily="18" charset="0"/>
                <a:hlinkClick r:id="rId2"/>
              </a:rPr>
              <a:t>segreteria@eurosofia.it</a:t>
            </a:r>
            <a:endParaRPr lang="it-IT" sz="2000" b="1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r>
              <a:rPr lang="it-IT" sz="2000" dirty="0" smtClean="0">
                <a:latin typeface="Cambria" panose="02040503050406030204" pitchFamily="18" charset="0"/>
              </a:rPr>
              <a:t>Web: </a:t>
            </a:r>
            <a:r>
              <a:rPr lang="it-IT" sz="2000" b="1" dirty="0" smtClean="0">
                <a:latin typeface="Cambria" panose="02040503050406030204" pitchFamily="18" charset="0"/>
                <a:hlinkClick r:id="rId3"/>
              </a:rPr>
              <a:t>www.eurosofia.it</a:t>
            </a:r>
            <a:endParaRPr lang="it-IT" sz="2000" b="1" dirty="0" smtClean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b="1" dirty="0">
              <a:latin typeface="Cambria" panose="02040503050406030204" pitchFamily="18" charset="0"/>
            </a:endParaRPr>
          </a:p>
          <a:p>
            <a:pPr algn="ctr">
              <a:lnSpc>
                <a:spcPct val="120000"/>
              </a:lnSpc>
            </a:pPr>
            <a:endParaRPr lang="it-IT" sz="2000" b="1" i="1" dirty="0" smtClean="0">
              <a:solidFill>
                <a:srgbClr val="C00000"/>
              </a:solidFill>
              <a:latin typeface="Cambria" panose="02040503050406030204" pitchFamily="18" charset="0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46841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64254" y="346884"/>
            <a:ext cx="8896574" cy="71812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solidFill>
                  <a:schemeClr val="accent2">
                    <a:lumMod val="75000"/>
                  </a:schemeClr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BONUS</a:t>
            </a: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 PER LA FORMAZIONE</a:t>
            </a:r>
            <a: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666576" y="6073635"/>
            <a:ext cx="6297612" cy="365125"/>
          </a:xfrm>
        </p:spPr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Rettangolo 12"/>
          <p:cNvSpPr/>
          <p:nvPr/>
        </p:nvSpPr>
        <p:spPr>
          <a:xfrm>
            <a:off x="1550893" y="1217051"/>
            <a:ext cx="10015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Cambria" panose="02040503050406030204" pitchFamily="18" charset="0"/>
              </a:rPr>
              <a:t/>
            </a:r>
            <a:br>
              <a:rPr lang="it-IT" b="1" dirty="0">
                <a:latin typeface="Cambria" panose="02040503050406030204" pitchFamily="18" charset="0"/>
              </a:rPr>
            </a:br>
            <a:endParaRPr lang="it-IT" dirty="0">
              <a:latin typeface="Cambria" panose="02040503050406030204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1276100" y="1665590"/>
            <a:ext cx="963885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000" dirty="0" smtClean="0">
                <a:latin typeface="Cambria" panose="02040503050406030204" pitchFamily="18" charset="0"/>
              </a:rPr>
              <a:t>E’ possibile utilizzare il bonus di </a:t>
            </a:r>
            <a:r>
              <a:rPr lang="it-IT" sz="2000" b="1" dirty="0" smtClean="0">
                <a:latin typeface="Cambria" panose="02040503050406030204" pitchFamily="18" charset="0"/>
              </a:rPr>
              <a:t>500 euro </a:t>
            </a:r>
            <a:r>
              <a:rPr lang="it-IT" sz="2000" dirty="0" smtClean="0">
                <a:latin typeface="Cambria" panose="02040503050406030204" pitchFamily="18" charset="0"/>
              </a:rPr>
              <a:t>per l’acquisto di </a:t>
            </a:r>
            <a:r>
              <a:rPr lang="it-IT" sz="2000" b="1" dirty="0" smtClean="0">
                <a:latin typeface="Cambria" panose="02040503050406030204" pitchFamily="18" charset="0"/>
              </a:rPr>
              <a:t>tutti i corsi di formazione </a:t>
            </a:r>
            <a:r>
              <a:rPr lang="it-IT" sz="2000" dirty="0" smtClean="0">
                <a:latin typeface="Cambria" panose="02040503050406030204" pitchFamily="18" charset="0"/>
              </a:rPr>
              <a:t>organizzati nell’ambito della nostra offerta formativa (corsi in convenzione con l’Università Telematica Pegaso, in convenzione con </a:t>
            </a:r>
            <a:r>
              <a:rPr lang="it-IT" sz="2000" dirty="0" err="1" smtClean="0">
                <a:latin typeface="Cambria" panose="02040503050406030204" pitchFamily="18" charset="0"/>
              </a:rPr>
              <a:t>Certipass</a:t>
            </a:r>
            <a:r>
              <a:rPr lang="it-IT" sz="2000" dirty="0" smtClean="0">
                <a:latin typeface="Cambria" panose="02040503050406030204" pitchFamily="18" charset="0"/>
              </a:rPr>
              <a:t>, corsi di preparazione ai concorsi, corsi di aggiornamento professionale di Eurosofia)</a:t>
            </a:r>
            <a:endParaRPr lang="it-IT" sz="20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771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666576" y="6073635"/>
            <a:ext cx="6297612" cy="365125"/>
          </a:xfrm>
        </p:spPr>
        <p:txBody>
          <a:bodyPr/>
          <a:lstStyle/>
          <a:p>
            <a:r>
              <a:rPr lang="it-IT" smtClean="0"/>
              <a:t>Eurosofia: Offerta formativa 2015/2016</a:t>
            </a:r>
            <a:endParaRPr lang="it-IT"/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Titolo 1"/>
          <p:cNvSpPr txBox="1">
            <a:spLocks/>
          </p:cNvSpPr>
          <p:nvPr/>
        </p:nvSpPr>
        <p:spPr>
          <a:xfrm>
            <a:off x="1407815" y="881485"/>
            <a:ext cx="9952260" cy="1344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sz="10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NUOVA PROMOZIONE EUROSOFIA</a:t>
            </a:r>
            <a:br>
              <a:rPr lang="it-IT" sz="10000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sz="10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«la buona scuola»</a:t>
            </a:r>
          </a:p>
          <a:p>
            <a:pPr algn="ctr"/>
            <a:endParaRPr lang="it-IT" sz="10000" b="1" dirty="0" smtClean="0">
              <a:solidFill>
                <a:srgbClr val="002060"/>
              </a:solidFill>
              <a:latin typeface="Cambria" panose="02040503050406030204" pitchFamily="18" charset="0"/>
              <a:cs typeface="Aharoni" panose="02010803020104030203" pitchFamily="2" charset="-79"/>
            </a:endParaRPr>
          </a:p>
          <a:p>
            <a:pPr algn="ctr"/>
            <a:r>
              <a:rPr lang="it-IT" sz="5600" b="1" cap="none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Ciascun docente di ruolo può personalizzare e ampliare il piano formativo con Eurosofia usando il proprio bonus di 500 euro per l’autoformazione. </a:t>
            </a:r>
            <a:r>
              <a:rPr lang="it-IT" sz="7200" b="1" cap="none" dirty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In omaggio un tablet!</a:t>
            </a:r>
          </a:p>
          <a:p>
            <a:pPr algn="ctr"/>
            <a:r>
              <a:rPr lang="it-IT" sz="5600" b="1" cap="none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Entro il 30 novembre 2015</a:t>
            </a:r>
          </a:p>
          <a:p>
            <a:pPr algn="ctr"/>
            <a:r>
              <a:rPr lang="it-IT" sz="5600" b="1" cap="none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Utilizzando l’intero bonus di </a:t>
            </a:r>
            <a:r>
              <a:rPr lang="it-IT" sz="7200" b="1" cap="none" dirty="0" smtClean="0">
                <a:solidFill>
                  <a:srgbClr val="FF000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500 euro </a:t>
            </a:r>
            <a:r>
              <a:rPr lang="it-IT" sz="5600" b="1" cap="none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è possibile realizzare il personale piano formativo, in linea con i nuovi parametri della legge 107/2015. Scegliendo uno dei </a:t>
            </a:r>
            <a:r>
              <a:rPr lang="it-IT" sz="7200" b="1" cap="none" dirty="0" smtClean="0">
                <a:solidFill>
                  <a:srgbClr val="FF000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5 pacchetti formativi </a:t>
            </a:r>
            <a:r>
              <a:rPr lang="it-IT" sz="5600" b="1" cap="none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>il docente riceverà in omaggio un tablet utilizzabile anche per seguire i nostri corsi in piattaforma!</a:t>
            </a:r>
          </a:p>
          <a:p>
            <a:pPr algn="ctr"/>
            <a:r>
              <a:rPr lang="it-IT" sz="7200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sz="7200" b="1" dirty="0" smtClean="0">
                <a:solidFill>
                  <a:srgbClr val="002060"/>
                </a:solidFill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sz="72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/>
            </a:r>
            <a:br>
              <a:rPr lang="it-IT" sz="7200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endParaRPr lang="it-IT" sz="7200" b="1" dirty="0" smtClean="0">
              <a:latin typeface="Cambria" panose="02040503050406030204" pitchFamily="18" charset="0"/>
              <a:cs typeface="Aharoni" panose="02010803020104030203" pitchFamily="2" charset="-79"/>
            </a:endParaRPr>
          </a:p>
          <a:p>
            <a:pPr algn="ctr"/>
            <a:r>
              <a:rPr lang="it-IT" sz="7200" b="1" dirty="0">
                <a:latin typeface="Cambria" panose="02040503050406030204" pitchFamily="18" charset="0"/>
                <a:cs typeface="Aharoni" panose="02010803020104030203" pitchFamily="2" charset="-79"/>
              </a:rPr>
              <a:t>	</a:t>
            </a:r>
          </a:p>
        </p:txBody>
      </p:sp>
      <p:sp>
        <p:nvSpPr>
          <p:cNvPr id="13" name="Rettangolo 12"/>
          <p:cNvSpPr/>
          <p:nvPr/>
        </p:nvSpPr>
        <p:spPr>
          <a:xfrm>
            <a:off x="1550893" y="1217051"/>
            <a:ext cx="100153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dirty="0">
                <a:latin typeface="Cambria" panose="02040503050406030204" pitchFamily="18" charset="0"/>
              </a:rPr>
              <a:t/>
            </a:r>
            <a:br>
              <a:rPr lang="it-IT" b="1" dirty="0">
                <a:latin typeface="Cambria" panose="02040503050406030204" pitchFamily="18" charset="0"/>
              </a:rPr>
            </a:br>
            <a:endParaRPr lang="it-IT" dirty="0">
              <a:latin typeface="Cambria" panose="02040503050406030204" pitchFamily="18" charset="0"/>
            </a:endParaRPr>
          </a:p>
        </p:txBody>
      </p:sp>
      <p:sp>
        <p:nvSpPr>
          <p:cNvPr id="2" name="CasellaDiTesto 1"/>
          <p:cNvSpPr txBox="1"/>
          <p:nvPr/>
        </p:nvSpPr>
        <p:spPr>
          <a:xfrm>
            <a:off x="710005" y="2312894"/>
            <a:ext cx="11028061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5 corsi online 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della durata di 25 ore ciascuno, in modalità e-learning da scegliere all’interno della nostra offerta formativa, utili per l’aggiornamento e la crescita professionale in linea con gli obiettivi descritti nella recente riforma della scuola.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16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Due 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corsi ABA/VB (primo e secondo livello)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 di 32 ore complessive in presenza suddivise in 4 incontri.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16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Un 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Master o un corso di perfezionamento 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in convenzione con l’Università telematica Pegaso di 1500 ore e 60 cfu.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16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Due 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corsi Eipass (</a:t>
            </a:r>
            <a:r>
              <a:rPr lang="it-IT" sz="1600" b="1" dirty="0" err="1">
                <a:latin typeface="Cambria" panose="02040503050406030204" pitchFamily="18" charset="0"/>
                <a:cs typeface="Aharoni" panose="02010803020104030203" pitchFamily="2" charset="-79"/>
              </a:rPr>
              <a:t>Lim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 e Teacher) e due corsi online Eurosofia 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in modalità e-learning a scelta tra quelli presenti nella nostra offerta formativa. 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it-IT" sz="16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Corso 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di aggiornamento professionale e preparazione al concorso per Dirigente Scolastico 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della durata di 200 ore, con incontri in  presenza in Sicilia, Campania, Lazio, Puglia, Piemonte, Lombardia, Veneto e </a:t>
            </a:r>
            <a:r>
              <a:rPr lang="it-IT" sz="1600" b="1" dirty="0">
                <a:latin typeface="Cambria" panose="02040503050406030204" pitchFamily="18" charset="0"/>
                <a:cs typeface="Aharoni" panose="02010803020104030203" pitchFamily="2" charset="-79"/>
              </a:rPr>
              <a:t>due corsi online Eurosofia </a:t>
            </a:r>
            <a:r>
              <a:rPr lang="it-IT" sz="1600" dirty="0">
                <a:latin typeface="Cambria" panose="02040503050406030204" pitchFamily="18" charset="0"/>
                <a:cs typeface="Aharoni" panose="02010803020104030203" pitchFamily="2" charset="-79"/>
              </a:rPr>
              <a:t>in modalità e-learning a scelta tra quelli presenti nella nostra offerta formativa. Incluso nel corso il libro elaborato dai relatori del corso.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1" y="5021754"/>
            <a:ext cx="1737364" cy="123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67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6981713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La nostra offerta formativa</a:t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2015/2016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CasellaDiTesto 29"/>
          <p:cNvSpPr txBox="1"/>
          <p:nvPr/>
        </p:nvSpPr>
        <p:spPr>
          <a:xfrm>
            <a:off x="3241663" y="1230911"/>
            <a:ext cx="4739787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latin typeface="Cambria" panose="02040503050406030204" pitchFamily="18" charset="0"/>
              </a:defRPr>
            </a:lvl1pPr>
          </a:lstStyle>
          <a:p>
            <a:r>
              <a:rPr lang="it-IT" dirty="0" smtClean="0"/>
              <a:t>OFFERTA FORMATIVA PER LE </a:t>
            </a:r>
            <a:r>
              <a:rPr lang="it-IT" dirty="0" smtClean="0">
                <a:solidFill>
                  <a:srgbClr val="0070C0"/>
                </a:solidFill>
              </a:rPr>
              <a:t>SCUOLE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1" name="CasellaDiTesto 30"/>
          <p:cNvSpPr txBox="1"/>
          <p:nvPr/>
        </p:nvSpPr>
        <p:spPr>
          <a:xfrm>
            <a:off x="374467" y="2239804"/>
            <a:ext cx="5437265" cy="12741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Corsi dell’Offerta formativa di Eurosofia </a:t>
            </a:r>
            <a:r>
              <a:rPr lang="it-IT" sz="1600" i="1" dirty="0" smtClean="0">
                <a:latin typeface="Cambria" panose="02040503050406030204" pitchFamily="18" charset="0"/>
              </a:rPr>
              <a:t>(</a:t>
            </a:r>
            <a:r>
              <a:rPr lang="it-IT" sz="1600" b="1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9 aree</a:t>
            </a:r>
            <a:r>
              <a:rPr lang="it-IT" sz="1600" i="1" dirty="0" smtClean="0">
                <a:latin typeface="Cambria" panose="02040503050406030204" pitchFamily="18" charset="0"/>
              </a:rPr>
              <a:t>: sostegno, alfabetizzazione linguistica, arte-ambiente, sicurezza, valutazione d’istituto, didattica innovativa, diritto e legalità, didattica digitale, seminari)</a:t>
            </a:r>
          </a:p>
        </p:txBody>
      </p:sp>
      <p:sp>
        <p:nvSpPr>
          <p:cNvPr id="32" name="CasellaDiTesto 31"/>
          <p:cNvSpPr txBox="1"/>
          <p:nvPr/>
        </p:nvSpPr>
        <p:spPr>
          <a:xfrm>
            <a:off x="374467" y="3654899"/>
            <a:ext cx="5437265" cy="68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Convenzione con l’Università Pegaso ed Eurosofia </a:t>
            </a:r>
            <a:r>
              <a:rPr lang="it-IT" sz="1600" i="1" dirty="0" smtClean="0">
                <a:latin typeface="Cambria" panose="02040503050406030204" pitchFamily="18" charset="0"/>
              </a:rPr>
              <a:t>(promo master/perfezionamenti a 400 euro </a:t>
            </a:r>
            <a:r>
              <a:rPr lang="it-IT" sz="1600" i="1" dirty="0" err="1" smtClean="0">
                <a:latin typeface="Cambria" panose="02040503050406030204" pitchFamily="18" charset="0"/>
              </a:rPr>
              <a:t>anzicchè</a:t>
            </a:r>
            <a:r>
              <a:rPr lang="it-IT" sz="1600" i="1" dirty="0" smtClean="0">
                <a:latin typeface="Cambria" panose="02040503050406030204" pitchFamily="18" charset="0"/>
              </a:rPr>
              <a:t> 500 euro)</a:t>
            </a:r>
          </a:p>
        </p:txBody>
      </p:sp>
      <p:sp>
        <p:nvSpPr>
          <p:cNvPr id="33" name="CasellaDiTesto 32"/>
          <p:cNvSpPr txBox="1"/>
          <p:nvPr/>
        </p:nvSpPr>
        <p:spPr>
          <a:xfrm>
            <a:off x="7981450" y="1677081"/>
            <a:ext cx="2718632" cy="36061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STUDENTI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7249930" y="2239804"/>
            <a:ext cx="4077872" cy="3877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Laboratori per gli studenti</a:t>
            </a:r>
          </a:p>
        </p:txBody>
      </p:sp>
      <p:sp>
        <p:nvSpPr>
          <p:cNvPr id="35" name="CasellaDiTesto 34"/>
          <p:cNvSpPr txBox="1"/>
          <p:nvPr/>
        </p:nvSpPr>
        <p:spPr>
          <a:xfrm>
            <a:off x="709686" y="1723211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37" name="CasellaDiTesto 36"/>
          <p:cNvSpPr txBox="1"/>
          <p:nvPr/>
        </p:nvSpPr>
        <p:spPr>
          <a:xfrm>
            <a:off x="7249930" y="2847237"/>
            <a:ext cx="4077872" cy="9787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Certificazione informatica Eipass 7 moduli </a:t>
            </a:r>
            <a:r>
              <a:rPr lang="it-IT" sz="1600" i="1" dirty="0" smtClean="0">
                <a:latin typeface="Cambria" panose="02040503050406030204" pitchFamily="18" charset="0"/>
              </a:rPr>
              <a:t>(rivolto a studenti della scuola secondaria superiore)</a:t>
            </a:r>
          </a:p>
        </p:txBody>
      </p:sp>
      <p:sp>
        <p:nvSpPr>
          <p:cNvPr id="38" name="CasellaDiTesto 37"/>
          <p:cNvSpPr txBox="1"/>
          <p:nvPr/>
        </p:nvSpPr>
        <p:spPr>
          <a:xfrm>
            <a:off x="7249930" y="3969920"/>
            <a:ext cx="4077872" cy="68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Orientamento per gli studenti – offerta universitaria</a:t>
            </a:r>
            <a:endParaRPr lang="it-IT" sz="1600" i="1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60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6981713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La nostra offerta formativa</a:t>
            </a:r>
            <a:b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</a:br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2015/2016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CasellaDiTesto 8"/>
          <p:cNvSpPr txBox="1"/>
          <p:nvPr/>
        </p:nvSpPr>
        <p:spPr>
          <a:xfrm>
            <a:off x="5218007" y="3117610"/>
            <a:ext cx="6088280" cy="68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Certificazione  informatica</a:t>
            </a:r>
            <a:r>
              <a:rPr lang="it-IT" sz="1600" b="1" i="1" dirty="0">
                <a:solidFill>
                  <a:srgbClr val="FF0000"/>
                </a:solidFill>
                <a:latin typeface="Cambria" panose="02040503050406030204" pitchFamily="18" charset="0"/>
              </a:rPr>
              <a:t> </a:t>
            </a:r>
            <a:r>
              <a:rPr lang="it-IT" sz="16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(Eipass Teacher, </a:t>
            </a:r>
            <a:r>
              <a:rPr lang="it-IT" sz="1600" b="1" i="1" dirty="0" err="1" smtClean="0">
                <a:solidFill>
                  <a:srgbClr val="FF0000"/>
                </a:solidFill>
                <a:latin typeface="Cambria" panose="02040503050406030204" pitchFamily="18" charset="0"/>
              </a:rPr>
              <a:t>Lim</a:t>
            </a:r>
            <a:r>
              <a:rPr lang="it-IT" sz="1600" b="1" i="1" dirty="0" smtClean="0">
                <a:solidFill>
                  <a:srgbClr val="FF0000"/>
                </a:solidFill>
                <a:latin typeface="Cambria" panose="02040503050406030204" pitchFamily="18" charset="0"/>
              </a:rPr>
              <a:t>, ATA, Eipass 7 moduli)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5196313" y="1752569"/>
            <a:ext cx="6109974" cy="6832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solidFill>
                  <a:srgbClr val="00B050"/>
                </a:solidFill>
                <a:latin typeface="Cambria" panose="02040503050406030204" pitchFamily="18" charset="0"/>
              </a:rPr>
              <a:t>Offerta universitaria (Master, Perfezionamenti, Alta formazione, Lauree</a:t>
            </a:r>
            <a:r>
              <a:rPr lang="it-IT" sz="1600" b="1" i="1" dirty="0">
                <a:solidFill>
                  <a:srgbClr val="00B050"/>
                </a:solidFill>
                <a:latin typeface="Cambria" panose="02040503050406030204" pitchFamily="18" charset="0"/>
              </a:rPr>
              <a:t>)</a:t>
            </a:r>
            <a:endParaRPr lang="it-IT" sz="1600" b="1" i="1" dirty="0" smtClean="0">
              <a:solidFill>
                <a:srgbClr val="00B050"/>
              </a:solidFill>
              <a:latin typeface="Cambria" panose="02040503050406030204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5218006" y="2607186"/>
            <a:ext cx="6088281" cy="3877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solidFill>
                  <a:srgbClr val="00B050"/>
                </a:solidFill>
                <a:latin typeface="Cambria" panose="02040503050406030204" pitchFamily="18" charset="0"/>
              </a:rPr>
              <a:t>Certificazione linguistica (livello da A1 a C2)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91993" y="1851978"/>
            <a:ext cx="407552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Cambria" panose="02040503050406030204" pitchFamily="18" charset="0"/>
              </a:rPr>
              <a:t>FORMAZIONE IN CONVENZIONE CON</a:t>
            </a:r>
          </a:p>
          <a:p>
            <a:r>
              <a:rPr lang="it-IT" b="1" dirty="0" smtClean="0">
                <a:solidFill>
                  <a:srgbClr val="00B050"/>
                </a:solidFill>
                <a:latin typeface="Cambria" panose="02040503050406030204" pitchFamily="18" charset="0"/>
              </a:rPr>
              <a:t>UNIVERSITA’ TELEMATICA PEGASO</a:t>
            </a:r>
            <a:endParaRPr lang="it-IT" b="1" dirty="0">
              <a:solidFill>
                <a:srgbClr val="00B050"/>
              </a:solidFill>
              <a:latin typeface="Cambria" panose="02040503050406030204" pitchFamily="18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491993" y="2974751"/>
            <a:ext cx="4075525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latin typeface="Cambria" panose="02040503050406030204" pitchFamily="18" charset="0"/>
              </a:defRPr>
            </a:lvl1pPr>
          </a:lstStyle>
          <a:p>
            <a:r>
              <a:rPr lang="it-IT" dirty="0"/>
              <a:t>FORMAZIONE IN CONVENZIONE CON</a:t>
            </a:r>
          </a:p>
          <a:p>
            <a:r>
              <a:rPr lang="it-IT" dirty="0">
                <a:solidFill>
                  <a:srgbClr val="FF0000"/>
                </a:solidFill>
              </a:rPr>
              <a:t>CERTIPASS</a:t>
            </a:r>
          </a:p>
        </p:txBody>
      </p:sp>
      <p:cxnSp>
        <p:nvCxnSpPr>
          <p:cNvPr id="8" name="Connettore 2 7"/>
          <p:cNvCxnSpPr>
            <a:stCxn id="5" idx="3"/>
            <a:endCxn id="10" idx="1"/>
          </p:cNvCxnSpPr>
          <p:nvPr/>
        </p:nvCxnSpPr>
        <p:spPr>
          <a:xfrm flipV="1">
            <a:off x="4567518" y="2094201"/>
            <a:ext cx="628795" cy="80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ttore 2 25"/>
          <p:cNvCxnSpPr>
            <a:stCxn id="5" idx="3"/>
            <a:endCxn id="11" idx="1"/>
          </p:cNvCxnSpPr>
          <p:nvPr/>
        </p:nvCxnSpPr>
        <p:spPr>
          <a:xfrm>
            <a:off x="4567518" y="2175144"/>
            <a:ext cx="650488" cy="62594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>
            <a:endCxn id="9" idx="1"/>
          </p:cNvCxnSpPr>
          <p:nvPr/>
        </p:nvCxnSpPr>
        <p:spPr>
          <a:xfrm>
            <a:off x="4567518" y="3297916"/>
            <a:ext cx="650489" cy="1613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491992" y="4224962"/>
            <a:ext cx="4075525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latin typeface="Cambria" panose="02040503050406030204" pitchFamily="18" charset="0"/>
              </a:defRPr>
            </a:lvl1pPr>
          </a:lstStyle>
          <a:p>
            <a:r>
              <a:rPr lang="it-IT" dirty="0"/>
              <a:t>OFFERTA FORMATIVA DI </a:t>
            </a:r>
            <a:r>
              <a:rPr lang="it-IT" dirty="0">
                <a:solidFill>
                  <a:srgbClr val="002060"/>
                </a:solidFill>
              </a:rPr>
              <a:t>EUROSOFIA</a:t>
            </a:r>
          </a:p>
        </p:txBody>
      </p:sp>
      <p:sp>
        <p:nvSpPr>
          <p:cNvPr id="25" name="CasellaDiTesto 24"/>
          <p:cNvSpPr txBox="1"/>
          <p:nvPr/>
        </p:nvSpPr>
        <p:spPr>
          <a:xfrm>
            <a:off x="2872292" y="1230911"/>
            <a:ext cx="5852331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it-IT"/>
            </a:defPPr>
            <a:lvl1pPr>
              <a:defRPr b="1">
                <a:latin typeface="Cambria" panose="02040503050406030204" pitchFamily="18" charset="0"/>
              </a:defRPr>
            </a:lvl1pPr>
          </a:lstStyle>
          <a:p>
            <a:r>
              <a:rPr lang="it-IT" dirty="0" smtClean="0"/>
              <a:t>OFFERTA FORMATIVA PER IL </a:t>
            </a:r>
            <a:r>
              <a:rPr lang="it-IT" dirty="0" smtClean="0">
                <a:solidFill>
                  <a:srgbClr val="0070C0"/>
                </a:solidFill>
              </a:rPr>
              <a:t>PERSONALE SCOLASTICO</a:t>
            </a:r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37" name="CasellaDiTesto 36"/>
          <p:cNvSpPr txBox="1"/>
          <p:nvPr/>
        </p:nvSpPr>
        <p:spPr>
          <a:xfrm>
            <a:off x="5239429" y="4093077"/>
            <a:ext cx="6066858" cy="127419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Corsi dell’Offerta formativa di Eurosofia </a:t>
            </a:r>
            <a:r>
              <a:rPr lang="it-IT" sz="1600" i="1" dirty="0" smtClean="0">
                <a:latin typeface="Cambria" panose="02040503050406030204" pitchFamily="18" charset="0"/>
              </a:rPr>
              <a:t>(</a:t>
            </a:r>
            <a:r>
              <a:rPr lang="it-IT" sz="1600" b="1" i="1" dirty="0" smtClean="0">
                <a:solidFill>
                  <a:srgbClr val="0070C0"/>
                </a:solidFill>
                <a:latin typeface="Cambria" panose="02040503050406030204" pitchFamily="18" charset="0"/>
              </a:rPr>
              <a:t>9 aree</a:t>
            </a:r>
            <a:r>
              <a:rPr lang="it-IT" sz="1600" i="1" dirty="0" smtClean="0">
                <a:latin typeface="Cambria" panose="02040503050406030204" pitchFamily="18" charset="0"/>
              </a:rPr>
              <a:t>: sostegno, alfabetizzazione linguistica, arte-ambiente, sicurezza, valutazione d’istituto, didattica innovativa, diritto e legalità, didattica digitale, seminari)</a:t>
            </a:r>
          </a:p>
        </p:txBody>
      </p:sp>
      <p:sp>
        <p:nvSpPr>
          <p:cNvPr id="38" name="CasellaDiTesto 37"/>
          <p:cNvSpPr txBox="1"/>
          <p:nvPr/>
        </p:nvSpPr>
        <p:spPr>
          <a:xfrm>
            <a:off x="5239429" y="5453906"/>
            <a:ext cx="6066858" cy="3877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Area preparazione ai concorsi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5239429" y="5911666"/>
            <a:ext cx="6066858" cy="38779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b="1" i="1" dirty="0" smtClean="0">
                <a:latin typeface="Cambria" panose="02040503050406030204" pitchFamily="18" charset="0"/>
              </a:rPr>
              <a:t>Area orientamento docenti</a:t>
            </a:r>
          </a:p>
        </p:txBody>
      </p:sp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0835" y="5065021"/>
            <a:ext cx="1737364" cy="1234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561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1984620"/>
              </p:ext>
            </p:extLst>
          </p:nvPr>
        </p:nvGraphicFramePr>
        <p:xfrm>
          <a:off x="623624" y="2182708"/>
          <a:ext cx="10908574" cy="39190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17351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720344">
                <a:tc rowSpan="2"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Diversamente educatori. Strategie ABA/VB per un insegnamento efficace (livello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 e II)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32 ore in presenza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€ 1.200,00 per gruppi di 15 docenti</a:t>
                      </a: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224536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rowSpan="6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731520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DSA: disturbi specifici di apprendimento ed inclusione sociale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484632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BES / DSA  per una scuola di qualità per tutti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Alfabetizzazione motoria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8160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Musicoterapia a scuola: integrazione scolastica e sociale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Dislessia: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diagnosi precoce  e correttivi didattici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olo 1"/>
          <p:cNvSpPr txBox="1">
            <a:spLocks/>
          </p:cNvSpPr>
          <p:nvPr/>
        </p:nvSpPr>
        <p:spPr>
          <a:xfrm>
            <a:off x="2340378" y="1578728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SOSTEGNO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51067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761301"/>
              </p:ext>
            </p:extLst>
          </p:nvPr>
        </p:nvGraphicFramePr>
        <p:xfrm>
          <a:off x="612866" y="1946040"/>
          <a:ext cx="10908574" cy="2091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17351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737993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Le nuove competenze digitali: innovazione didattica e metodologia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docenti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86095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LIM e concetti di base dell’ITC per una didattica digitale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13923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Digitalizzazione, privacy ed utilizzo dei dati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4" name="Titolo 1"/>
          <p:cNvSpPr txBox="1">
            <a:spLocks/>
          </p:cNvSpPr>
          <p:nvPr/>
        </p:nvSpPr>
        <p:spPr>
          <a:xfrm>
            <a:off x="2340378" y="1472475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DIDATTICA DIGITALE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2750962" y="4312962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VALUTAZIONE D’ISTITUTO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407950"/>
              </p:ext>
            </p:extLst>
          </p:nvPr>
        </p:nvGraphicFramePr>
        <p:xfrm>
          <a:off x="666656" y="4740184"/>
          <a:ext cx="10908574" cy="19041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1576848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Le nuove competenze digitali: innovazione didattica e metodologia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docenti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7660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14" name="Titolo 1"/>
          <p:cNvSpPr txBox="1">
            <a:spLocks/>
          </p:cNvSpPr>
          <p:nvPr/>
        </p:nvSpPr>
        <p:spPr>
          <a:xfrm>
            <a:off x="2340378" y="1578728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ALFABETIZZAZIONE LINGUISTICA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7" name="Tabel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2664179"/>
              </p:ext>
            </p:extLst>
          </p:nvPr>
        </p:nvGraphicFramePr>
        <p:xfrm>
          <a:off x="440746" y="2004157"/>
          <a:ext cx="10908574" cy="169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83910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Alfabetizzazione linguistica: lingua inglese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docenti</a:t>
                      </a:r>
                      <a:endParaRPr lang="it-IT" sz="1400" baseline="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</a:txBody>
                  <a:tcPr/>
                </a:tc>
              </a:tr>
              <a:tr h="583646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Insegnamento e apprendimento dell’italiano per stranieri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itolo 1"/>
          <p:cNvSpPr txBox="1">
            <a:spLocks/>
          </p:cNvSpPr>
          <p:nvPr/>
        </p:nvSpPr>
        <p:spPr>
          <a:xfrm>
            <a:off x="2340378" y="4183872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ARTE-AMBIENTE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2192536"/>
              </p:ext>
            </p:extLst>
          </p:nvPr>
        </p:nvGraphicFramePr>
        <p:xfrm>
          <a:off x="474812" y="4598541"/>
          <a:ext cx="10908574" cy="16988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82119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Alfabetizzazione artistica: studenti e laboratorio teatrale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docenti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</a:txBody>
                  <a:tcPr/>
                </a:tc>
              </a:tr>
              <a:tr h="583646">
                <a:tc>
                  <a:txBody>
                    <a:bodyPr/>
                    <a:lstStyle/>
                    <a:p>
                      <a:pPr lvl="0"/>
                      <a:r>
                        <a:rPr lang="it-IT" sz="1400" kern="1200" dirty="0" smtClean="0">
                          <a:solidFill>
                            <a:schemeClr val="dk1"/>
                          </a:solidFill>
                          <a:effectLst/>
                          <a:latin typeface="Cambria" panose="02040503050406030204" pitchFamily="18" charset="0"/>
                          <a:ea typeface="+mn-ea"/>
                          <a:cs typeface="+mn-cs"/>
                        </a:rPr>
                        <a:t>Sostenibilità ambientale e sociale: sviluppare comportamenti responsabili</a:t>
                      </a:r>
                      <a:endParaRPr lang="it-IT" sz="1400" kern="1200" dirty="0">
                        <a:solidFill>
                          <a:schemeClr val="dk1"/>
                        </a:solidFill>
                        <a:effectLst/>
                        <a:latin typeface="Cambria" panose="02040503050406030204" pitchFamily="18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2894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850315" y="146410"/>
            <a:ext cx="8380207" cy="1144508"/>
          </a:xfrm>
        </p:spPr>
        <p:txBody>
          <a:bodyPr>
            <a:normAutofit/>
          </a:bodyPr>
          <a:lstStyle/>
          <a:p>
            <a:pPr algn="ctr"/>
            <a:r>
              <a:rPr lang="it-IT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offerta formativa 2015/2016 per le scuole</a:t>
            </a:r>
            <a:endParaRPr lang="it-IT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pic>
        <p:nvPicPr>
          <p:cNvPr id="6" name="Immagine 5" descr="http://www.eurosofia.it/pluginfile.php/17/mod_label/intro/eurosofia-trasparente-web-mini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9" y="139891"/>
            <a:ext cx="1224136" cy="1440160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CasellaDiTesto 34"/>
          <p:cNvSpPr txBox="1"/>
          <p:nvPr/>
        </p:nvSpPr>
        <p:spPr>
          <a:xfrm>
            <a:off x="4141375" y="1084677"/>
            <a:ext cx="2531977" cy="387798"/>
          </a:xfrm>
          <a:prstGeom prst="rect">
            <a:avLst/>
          </a:prstGeom>
          <a:solidFill>
            <a:srgbClr val="FFFF00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it-IT" sz="1600" i="1" dirty="0" smtClean="0">
                <a:latin typeface="Cambria" panose="02040503050406030204" pitchFamily="18" charset="0"/>
              </a:rPr>
              <a:t>PERSONALE SCOLASTICO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>
          <a:xfrm>
            <a:off x="2471263" y="1568440"/>
            <a:ext cx="6133970" cy="57225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sz="2000" b="1" dirty="0" smtClean="0">
                <a:latin typeface="Cambria" panose="02040503050406030204" pitchFamily="18" charset="0"/>
                <a:cs typeface="Aharoni" panose="02010803020104030203" pitchFamily="2" charset="-79"/>
              </a:rPr>
              <a:t>AREA DIRITTO E LEGALITA’</a:t>
            </a:r>
            <a:endParaRPr lang="it-IT" sz="2000" b="1" dirty="0">
              <a:latin typeface="Cambria" panose="02040503050406030204" pitchFamily="18" charset="0"/>
              <a:cs typeface="Aharoni" panose="02010803020104030203" pitchFamily="2" charset="-79"/>
            </a:endParaRPr>
          </a:p>
        </p:txBody>
      </p:sp>
      <p:graphicFrame>
        <p:nvGraphicFramePr>
          <p:cNvPr id="3" name="Tabel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862930"/>
              </p:ext>
            </p:extLst>
          </p:nvPr>
        </p:nvGraphicFramePr>
        <p:xfrm>
          <a:off x="698930" y="2030462"/>
          <a:ext cx="10908574" cy="28319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7253"/>
                <a:gridCol w="1647762"/>
                <a:gridCol w="2132398"/>
                <a:gridCol w="991894"/>
                <a:gridCol w="1065007"/>
                <a:gridCol w="2474260"/>
              </a:tblGrid>
              <a:tr h="327255"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Corso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Durata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Modalità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Costo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Scadenza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NOTE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514575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Educazione alla legalità e cittadinanza attiva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25 ore e-learning +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incontri in presenza di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4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oppure 8 oppure 12 ore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E-learning con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piattaforma Eurosofia +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 incontri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presenza 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(minimo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15 iscritti) 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€ 1.200,00 per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un gruppo di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15 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docenti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Iscrizioni sempre aperte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Il numero minimo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di iscritti per avviare un corso è di 15 docenti.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Le quote sono indicative. Per maggiori dettagli contattare la segreteria di Eurosofia</a:t>
                      </a: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497586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nuovi scenari del diritto e dell’economia mondiale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726142">
                <a:tc>
                  <a:txBody>
                    <a:bodyPr/>
                    <a:lstStyle/>
                    <a:p>
                      <a:pPr lvl="0"/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Pedofilia e social </a:t>
                      </a:r>
                      <a:r>
                        <a:rPr lang="it-IT" sz="1400" dirty="0" err="1" smtClean="0">
                          <a:latin typeface="Cambria" panose="02040503050406030204" pitchFamily="18" charset="0"/>
                        </a:rPr>
                        <a:t>nertwork</a:t>
                      </a: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: tecniche pedagogiche e difesa dei pericoli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in rete</a:t>
                      </a:r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  <a:tr h="736899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latin typeface="Cambria" panose="02040503050406030204" pitchFamily="18" charset="0"/>
                        </a:rPr>
                        <a:t>Educazione finanziaria e previdenziale</a:t>
                      </a:r>
                      <a:r>
                        <a:rPr lang="it-IT" sz="1400" baseline="0" dirty="0" smtClean="0">
                          <a:latin typeface="Cambria" panose="02040503050406030204" pitchFamily="18" charset="0"/>
                        </a:rPr>
                        <a:t> per il personale scolastico</a:t>
                      </a: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 sz="1400" dirty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400" dirty="0" smtClean="0">
                        <a:latin typeface="Cambria" panose="020405030504060302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4491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oli">
  <a:themeElements>
    <a:clrScheme name="Angoli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oli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oli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3181</TotalTime>
  <Words>1868</Words>
  <Application>Microsoft Office PowerPoint</Application>
  <PresentationFormat>Personalizzato</PresentationFormat>
  <Paragraphs>311</Paragraphs>
  <Slides>18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18</vt:i4>
      </vt:variant>
    </vt:vector>
  </HeadingPairs>
  <TitlesOfParts>
    <vt:vector size="19" baseType="lpstr">
      <vt:lpstr>Angoli</vt:lpstr>
      <vt:lpstr>Presentazione standard di PowerPoint</vt:lpstr>
      <vt:lpstr>  BONUS PER LA FORMAZIONE  </vt:lpstr>
      <vt:lpstr>Presentazione standard di PowerPoint</vt:lpstr>
      <vt:lpstr>La nostra offerta formativa 2015/2016</vt:lpstr>
      <vt:lpstr>La nostra offerta formativa 2015/2016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offerta formativa 2015/2016 per le scuole</vt:lpstr>
      <vt:lpstr>   ATTIVITA’ FORMATIVE PREVISTE   </vt:lpstr>
      <vt:lpstr>Presentazione standard di PowerPoint</vt:lpstr>
      <vt:lpstr>CONTATTI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Claudio La Mantia</dc:creator>
  <cp:lastModifiedBy>FORMAZIONE</cp:lastModifiedBy>
  <cp:revision>267</cp:revision>
  <cp:lastPrinted>2015-11-16T07:56:38Z</cp:lastPrinted>
  <dcterms:created xsi:type="dcterms:W3CDTF">2015-05-26T14:10:54Z</dcterms:created>
  <dcterms:modified xsi:type="dcterms:W3CDTF">2016-02-17T12:28:14Z</dcterms:modified>
</cp:coreProperties>
</file>