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notesMasterIdLst>
    <p:notesMasterId r:id="rId11"/>
  </p:notesMasterIdLst>
  <p:sldIdLst>
    <p:sldId id="256" r:id="rId2"/>
    <p:sldId id="324" r:id="rId3"/>
    <p:sldId id="328" r:id="rId4"/>
    <p:sldId id="333" r:id="rId5"/>
    <p:sldId id="329" r:id="rId6"/>
    <p:sldId id="330" r:id="rId7"/>
    <p:sldId id="331" r:id="rId8"/>
    <p:sldId id="296" r:id="rId9"/>
    <p:sldId id="285" r:id="rId10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3" autoAdjust="0"/>
    <p:restoredTop sz="99084" autoAdjust="0"/>
  </p:normalViewPr>
  <p:slideViewPr>
    <p:cSldViewPr snapToGrid="0">
      <p:cViewPr>
        <p:scale>
          <a:sx n="84" d="100"/>
          <a:sy n="84" d="100"/>
        </p:scale>
        <p:origin x="-282" y="-2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DA8ED7-6DEC-47F0-92C1-CE1C8076273C}" type="datetimeFigureOut">
              <a:rPr lang="it-IT" smtClean="0"/>
              <a:pPr/>
              <a:t>03/12/2015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26D7B3-A557-44FD-B479-F85CD81B88C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2406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6D7B3-A557-44FD-B479-F85CD81B88C7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677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A64B7-DB0A-47CC-8882-B87DF991D9F1}" type="datetime1">
              <a:rPr lang="it-IT" smtClean="0"/>
              <a:pPr/>
              <a:t>03/12/2015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Eurosofia: Offerta formativa 2015/2016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877F-B5EE-4B07-A251-A459678E40A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0883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4E2A-134B-4AE2-8825-2768A102125B}" type="datetime1">
              <a:rPr lang="it-IT" smtClean="0"/>
              <a:pPr/>
              <a:t>03/12/2015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Eurosofia: Offerta formativa 2015/2016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877F-B5EE-4B07-A251-A459678E40A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1610979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4E2A-134B-4AE2-8825-2768A102125B}" type="datetime1">
              <a:rPr lang="it-IT" smtClean="0"/>
              <a:pPr/>
              <a:t>03/12/2015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Eurosofia: Offerta formativa 2015/2016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877F-B5EE-4B07-A251-A459678E40A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40082164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4E2A-134B-4AE2-8825-2768A102125B}" type="datetime1">
              <a:rPr lang="it-IT" smtClean="0"/>
              <a:pPr/>
              <a:t>03/12/2015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Eurosofia: Offerta formativa 2015/2016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877F-B5EE-4B07-A251-A459678E40A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8381293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4E2A-134B-4AE2-8825-2768A102125B}" type="datetime1">
              <a:rPr lang="it-IT" smtClean="0"/>
              <a:pPr/>
              <a:t>03/12/2015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Eurosofia: Offerta formativa 2015/2016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877F-B5EE-4B07-A251-A459678E40A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15714222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4E2A-134B-4AE2-8825-2768A102125B}" type="datetime1">
              <a:rPr lang="it-IT" smtClean="0"/>
              <a:pPr/>
              <a:t>03/12/2015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Eurosofia: Offerta formativa 2015/2016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877F-B5EE-4B07-A251-A459678E40A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4419502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5C2CB-80ED-4000-96BF-A7FC94160E02}" type="datetime1">
              <a:rPr lang="it-IT" smtClean="0"/>
              <a:pPr/>
              <a:t>03/12/2015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Eurosofia: Offerta formativa 2015/2016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877F-B5EE-4B07-A251-A459678E40A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28513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60122-9FF1-4846-9AAC-8E7AFE40F59F}" type="datetime1">
              <a:rPr lang="it-IT" smtClean="0"/>
              <a:pPr/>
              <a:t>03/12/2015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Eurosofia: Offerta formativa 2015/2016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877F-B5EE-4B07-A251-A459678E40A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6940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1DB0E-5606-4FDB-8CA0-96B6168F3847}" type="datetime1">
              <a:rPr lang="it-IT" smtClean="0"/>
              <a:pPr/>
              <a:t>03/12/2015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Eurosofia: Offerta formativa 2015/2016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877F-B5EE-4B07-A251-A459678E40A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3236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E978-C2C7-4FAC-B74D-A6AB0A77F0B2}" type="datetime1">
              <a:rPr lang="it-IT" smtClean="0"/>
              <a:pPr/>
              <a:t>03/12/2015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Eurosofia: Offerta formativa 2015/2016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877F-B5EE-4B07-A251-A459678E40A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1773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CD0C5-B847-44B5-BF08-4A061E75694B}" type="datetime1">
              <a:rPr lang="it-IT" smtClean="0"/>
              <a:pPr/>
              <a:t>03/12/2015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Eurosofia: Offerta formativa 2015/2016</a:t>
            </a: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877F-B5EE-4B07-A251-A459678E40A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7901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38743-2B15-40DD-8827-E35BC7ACC7BB}" type="datetime1">
              <a:rPr lang="it-IT" smtClean="0"/>
              <a:pPr/>
              <a:t>03/12/2015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Eurosofia: Offerta formativa 2015/2016</a:t>
            </a:r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877F-B5EE-4B07-A251-A459678E40A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9168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0A4A-4897-45E2-B44C-9D695A51ACC1}" type="datetime1">
              <a:rPr lang="it-IT" smtClean="0"/>
              <a:pPr/>
              <a:t>03/12/2015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Eurosofia: Offerta formativa 2015/2016</a:t>
            </a:r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877F-B5EE-4B07-A251-A459678E40A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756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36594-F1B3-4194-86C9-35EAB2B5E628}" type="datetime1">
              <a:rPr lang="it-IT" smtClean="0"/>
              <a:pPr/>
              <a:t>03/12/2015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Eurosofia: Offerta formativa 2015/2016</a:t>
            </a:r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877F-B5EE-4B07-A251-A459678E40A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1560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C0BC6-8F38-4F0D-99B7-02264812EF12}" type="datetime1">
              <a:rPr lang="it-IT" smtClean="0"/>
              <a:pPr/>
              <a:t>03/12/2015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Eurosofia: Offerta formativa 2015/2016</a:t>
            </a: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877F-B5EE-4B07-A251-A459678E40A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5349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C064E-9A12-4E33-BB0F-035C471A0A74}" type="datetime1">
              <a:rPr lang="it-IT" smtClean="0"/>
              <a:pPr/>
              <a:t>03/12/2015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Eurosofia: Offerta formativa 2015/2016</a:t>
            </a: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877F-B5EE-4B07-A251-A459678E40A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0434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24E2A-134B-4AE2-8825-2768A102125B}" type="datetime1">
              <a:rPr lang="it-IT" smtClean="0"/>
              <a:pPr/>
              <a:t>03/12/2015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Eurosofia: Offerta formativa 2015/2016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037877F-B5EE-4B07-A251-A459678E40A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1973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  <p:sldLayoutId id="2147483815" r:id="rId12"/>
    <p:sldLayoutId id="2147483816" r:id="rId13"/>
    <p:sldLayoutId id="2147483817" r:id="rId14"/>
    <p:sldLayoutId id="2147483818" r:id="rId15"/>
    <p:sldLayoutId id="2147483819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emf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segreteria@eurosofia.i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http://www.eurosofia.it/pluginfile.php/17/mod_label/intro/eurosofia-trasparente-web-mini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021" y="320755"/>
            <a:ext cx="1624403" cy="190141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magine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6379" y="228600"/>
            <a:ext cx="1971675" cy="66675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CasellaDiTesto 8"/>
          <p:cNvSpPr txBox="1"/>
          <p:nvPr/>
        </p:nvSpPr>
        <p:spPr>
          <a:xfrm>
            <a:off x="365760" y="2320049"/>
            <a:ext cx="1006915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400" b="1" dirty="0">
                <a:solidFill>
                  <a:schemeClr val="accent1"/>
                </a:solidFill>
                <a:latin typeface="Cambria" panose="02040503050406030204" pitchFamily="18" charset="0"/>
                <a:ea typeface="+mj-ea"/>
                <a:cs typeface="Aharoni" panose="02010803020104030203" pitchFamily="2" charset="-79"/>
              </a:rPr>
              <a:t>Offerta </a:t>
            </a:r>
            <a:r>
              <a:rPr lang="it-IT" sz="4400" b="1" dirty="0" smtClean="0">
                <a:solidFill>
                  <a:schemeClr val="accent1"/>
                </a:solidFill>
                <a:latin typeface="Cambria" panose="02040503050406030204" pitchFamily="18" charset="0"/>
                <a:ea typeface="+mj-ea"/>
                <a:cs typeface="Aharoni" panose="02010803020104030203" pitchFamily="2" charset="-79"/>
              </a:rPr>
              <a:t>Formativa Eurosofia</a:t>
            </a:r>
          </a:p>
          <a:p>
            <a:pPr algn="ctr"/>
            <a:r>
              <a:rPr lang="it-IT" sz="4400" b="1" dirty="0" smtClean="0">
                <a:solidFill>
                  <a:schemeClr val="accent1"/>
                </a:solidFill>
                <a:latin typeface="Cambria" panose="02040503050406030204" pitchFamily="18" charset="0"/>
                <a:ea typeface="+mj-ea"/>
                <a:cs typeface="Aharoni" panose="02010803020104030203" pitchFamily="2" charset="-79"/>
              </a:rPr>
              <a:t>in </a:t>
            </a:r>
            <a:r>
              <a:rPr lang="it-IT" sz="4400" b="1" dirty="0">
                <a:solidFill>
                  <a:schemeClr val="accent1"/>
                </a:solidFill>
                <a:latin typeface="Cambria" panose="02040503050406030204" pitchFamily="18" charset="0"/>
                <a:ea typeface="+mj-ea"/>
                <a:cs typeface="Aharoni" panose="02010803020104030203" pitchFamily="2" charset="-79"/>
              </a:rPr>
              <a:t>collaborazione con</a:t>
            </a:r>
            <a:endParaRPr lang="it-IT" sz="4400" b="1" dirty="0" smtClean="0">
              <a:solidFill>
                <a:schemeClr val="accent1"/>
              </a:solidFill>
              <a:latin typeface="Cambria" panose="02040503050406030204" pitchFamily="18" charset="0"/>
              <a:ea typeface="+mj-ea"/>
              <a:cs typeface="Aharoni" panose="02010803020104030203" pitchFamily="2" charset="-79"/>
            </a:endParaRPr>
          </a:p>
          <a:p>
            <a:pPr algn="ctr"/>
            <a:r>
              <a:rPr lang="it-IT" sz="4400" b="1" dirty="0" smtClean="0">
                <a:solidFill>
                  <a:schemeClr val="accent1"/>
                </a:solidFill>
                <a:latin typeface="Cambria" panose="02040503050406030204" pitchFamily="18" charset="0"/>
                <a:ea typeface="+mj-ea"/>
                <a:cs typeface="Aharoni" panose="02010803020104030203" pitchFamily="2" charset="-79"/>
              </a:rPr>
              <a:t>Cooperativa Sociale Eco onlus </a:t>
            </a:r>
          </a:p>
          <a:p>
            <a:pPr algn="ctr"/>
            <a:r>
              <a:rPr lang="it-IT" sz="4400" b="1" dirty="0" smtClean="0">
                <a:solidFill>
                  <a:schemeClr val="accent1"/>
                </a:solidFill>
                <a:latin typeface="Cambria" panose="02040503050406030204" pitchFamily="18" charset="0"/>
                <a:ea typeface="+mj-ea"/>
                <a:cs typeface="Aharoni" panose="02010803020104030203" pitchFamily="2" charset="-79"/>
              </a:rPr>
              <a:t>2015/2016  </a:t>
            </a:r>
            <a:endParaRPr lang="it-IT" sz="4400" b="1" dirty="0">
              <a:solidFill>
                <a:schemeClr val="accent1"/>
              </a:solidFill>
              <a:latin typeface="Cambria" panose="02040503050406030204" pitchFamily="18" charset="0"/>
              <a:ea typeface="+mj-ea"/>
              <a:cs typeface="Aharoni" panose="02010803020104030203" pitchFamily="2" charset="-79"/>
            </a:endParaRPr>
          </a:p>
        </p:txBody>
      </p:sp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2956896" y="1041400"/>
            <a:ext cx="2968625" cy="7493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r>
              <a:rPr lang="it-IT" sz="900" dirty="0" smtClean="0"/>
              <a:t> </a:t>
            </a:r>
            <a:r>
              <a:rPr lang="it-IT" sz="1050" dirty="0" smtClean="0">
                <a:latin typeface="AR BLANCA" pitchFamily="2" charset="0"/>
              </a:rPr>
              <a:t>Società Cooperativa sociale ECO </a:t>
            </a:r>
            <a:r>
              <a:rPr lang="it-IT" sz="1050" dirty="0" err="1" smtClean="0">
                <a:latin typeface="AR BLANCA" pitchFamily="2" charset="0"/>
              </a:rPr>
              <a:t>onlus</a:t>
            </a:r>
            <a:endParaRPr lang="it-IT" sz="1050" dirty="0" smtClean="0">
              <a:latin typeface="AR BLANCA" pitchFamily="2" charset="0"/>
            </a:endParaRPr>
          </a:p>
          <a:p>
            <a:r>
              <a:rPr lang="it-IT" sz="900" dirty="0" smtClean="0"/>
              <a:t>Ente  accreditato al MIUR per la  formazione </a:t>
            </a:r>
          </a:p>
          <a:p>
            <a:r>
              <a:rPr lang="it-IT" sz="900" dirty="0" smtClean="0"/>
              <a:t>del personale della scuola</a:t>
            </a:r>
            <a:endParaRPr lang="it-IT" sz="9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6896" y="320755"/>
            <a:ext cx="1047750" cy="638175"/>
          </a:xfrm>
          <a:prstGeom prst="rect">
            <a:avLst/>
          </a:prstGeom>
          <a:solidFill>
            <a:srgbClr val="FFFFFF"/>
          </a:solidFill>
        </p:spPr>
      </p:pic>
      <p:pic>
        <p:nvPicPr>
          <p:cNvPr id="2049" name="Immagin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052" y="331406"/>
            <a:ext cx="1590675" cy="866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0" y="19621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  </a:t>
            </a:r>
            <a:endParaRPr kumimoji="0" lang="it-IT" alt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59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17259" y="287717"/>
            <a:ext cx="8380207" cy="1144508"/>
          </a:xfrm>
        </p:spPr>
        <p:txBody>
          <a:bodyPr>
            <a:normAutofit/>
          </a:bodyPr>
          <a:lstStyle/>
          <a:p>
            <a:pPr algn="ctr"/>
            <a:r>
              <a:rPr lang="it-IT" sz="2700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Corsi di formazione per i d</a:t>
            </a:r>
            <a:r>
              <a:rPr lang="it-IT" sz="2700" b="1" dirty="0" smtClean="0">
                <a:latin typeface="Cambria" panose="02040503050406030204" pitchFamily="18" charset="0"/>
              </a:rPr>
              <a:t>ocenti </a:t>
            </a:r>
            <a:r>
              <a:rPr lang="it-IT" sz="2700" b="1" dirty="0">
                <a:latin typeface="Cambria" panose="02040503050406030204" pitchFamily="18" charset="0"/>
              </a:rPr>
              <a:t>delle Istituzioni scolastiche di ogni ordine e </a:t>
            </a:r>
            <a:r>
              <a:rPr lang="it-IT" sz="2700" b="1" dirty="0" smtClean="0">
                <a:latin typeface="Cambria" panose="02040503050406030204" pitchFamily="18" charset="0"/>
              </a:rPr>
              <a:t>grado</a:t>
            </a:r>
            <a:endParaRPr lang="it-IT" b="1" dirty="0">
              <a:solidFill>
                <a:srgbClr val="FF0000"/>
              </a:solidFill>
              <a:latin typeface="Cambria" panose="02040503050406030204" pitchFamily="18" charset="0"/>
              <a:cs typeface="Aharoni" panose="02010803020104030203" pitchFamily="2" charset="-79"/>
            </a:endParaRPr>
          </a:p>
        </p:txBody>
      </p:sp>
      <p:graphicFrame>
        <p:nvGraphicFramePr>
          <p:cNvPr id="12" name="Tabel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9991557"/>
              </p:ext>
            </p:extLst>
          </p:nvPr>
        </p:nvGraphicFramePr>
        <p:xfrm>
          <a:off x="763492" y="1290341"/>
          <a:ext cx="9122786" cy="47429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0630"/>
                <a:gridCol w="2248349"/>
                <a:gridCol w="1807284"/>
                <a:gridCol w="1086523"/>
              </a:tblGrid>
              <a:tr h="317351">
                <a:tc>
                  <a:txBody>
                    <a:bodyPr/>
                    <a:lstStyle/>
                    <a:p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Durata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Modalità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Costo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554595">
                <a:tc>
                  <a:txBody>
                    <a:bodyPr/>
                    <a:lstStyle/>
                    <a:p>
                      <a:pPr lvl="0"/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PRIMO SOCCORSO</a:t>
                      </a:r>
                    </a:p>
                    <a:p>
                      <a:pPr lvl="0"/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La sicurezza sul lavoro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12 ore in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presenza (4 incontri da 3 ore ciascuno)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In presenza </a:t>
                      </a: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20 iscritti)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110 euro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Primo  soccorso con  defibrillatore (BLS – D)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4 ore in presenza ( 1 incontro da 4 ore)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In presenza </a:t>
                      </a: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20 iscritti)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35 euro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Metodologie per costruire progetti di promozione della salute e della sicurezza nelle scuole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12 ore in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presenza (4 incontri da 3 ore ciascuno)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In presenza </a:t>
                      </a: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20 iscritti)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110 euro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VALUTAZIONE  e CERTIFICAZIONE DELLE COMPETENZE: metodo – elaborazione- utilizzo 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20 ore in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presenza (5 incontri da 3 ore ciascuno)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In presenza </a:t>
                      </a: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20 iscritti)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180 euro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it-IT" sz="1200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SNV per migliorare gli apprendimenti</a:t>
                      </a:r>
                      <a:endParaRPr lang="it-IT" sz="12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12 ore in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presenza (4 incontri da 3 ore ciascuno)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In presenza </a:t>
                      </a: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20 iscritti)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110 euro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Rilevazioni  INVALSI-SNV per migliorare gli apprendimenti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8 ore in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presenza (2 incontri da 4 ore ciascuno)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In presenza </a:t>
                      </a: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20 iscritti)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70 euro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SPACED LEARNING o apprendimento intervallato. Fissare la memoria a lungo termine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9 ore in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presenza (3 incontri da 3 ore ciascuno)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In presenza </a:t>
                      </a: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20 iscritti)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80 euro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400" b="0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INCLUSION 2020</a:t>
                      </a:r>
                      <a:r>
                        <a:rPr lang="it-IT" sz="1200" b="0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  “Dal disagio alla risoluzione   BES “  </a:t>
                      </a:r>
                    </a:p>
                    <a:p>
                      <a:r>
                        <a:rPr lang="it-IT" sz="1200" b="0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 in collaborazione con POLO QUALITA’ di NAPOLI - USR CAMPANIA</a:t>
                      </a:r>
                      <a:endParaRPr lang="it-IT" sz="1200" b="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25 h strutturate in sei incontri da </a:t>
                      </a:r>
                      <a:r>
                        <a:rPr lang="it-IT" sz="1200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4h </a:t>
                      </a:r>
                      <a:r>
                        <a:rPr lang="it-IT" sz="1200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e 10’ ciascuno</a:t>
                      </a:r>
                    </a:p>
                    <a:p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In presenza </a:t>
                      </a: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20 iscritti)</a:t>
                      </a:r>
                      <a:endParaRPr lang="it-IT" sz="1200" dirty="0" smtClean="0">
                        <a:latin typeface="Cambria" panose="02040503050406030204" pitchFamily="18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220,00 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euro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Intercultura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e inclusione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15 ore in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presenza (5 incontri da 3 ore ciascuno)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In presenza </a:t>
                      </a: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20 iscritti)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135 euro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8676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17259" y="287717"/>
            <a:ext cx="8380207" cy="1144508"/>
          </a:xfrm>
        </p:spPr>
        <p:txBody>
          <a:bodyPr>
            <a:normAutofit/>
          </a:bodyPr>
          <a:lstStyle/>
          <a:p>
            <a:pPr algn="ctr"/>
            <a:r>
              <a:rPr lang="it-IT" sz="2700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Corsi di formazione per i d</a:t>
            </a:r>
            <a:r>
              <a:rPr lang="it-IT" sz="2700" b="1" dirty="0" smtClean="0">
                <a:latin typeface="Cambria" panose="02040503050406030204" pitchFamily="18" charset="0"/>
              </a:rPr>
              <a:t>ocenti </a:t>
            </a:r>
            <a:r>
              <a:rPr lang="it-IT" sz="2700" b="1" dirty="0">
                <a:latin typeface="Cambria" panose="02040503050406030204" pitchFamily="18" charset="0"/>
              </a:rPr>
              <a:t>delle Istituzioni scolastiche di ogni ordine e </a:t>
            </a:r>
            <a:r>
              <a:rPr lang="it-IT" sz="2700" b="1" dirty="0" smtClean="0">
                <a:latin typeface="Cambria" panose="02040503050406030204" pitchFamily="18" charset="0"/>
              </a:rPr>
              <a:t>grado</a:t>
            </a:r>
            <a:endParaRPr lang="it-IT" b="1" dirty="0">
              <a:solidFill>
                <a:srgbClr val="FF0000"/>
              </a:solidFill>
              <a:latin typeface="Cambria" panose="02040503050406030204" pitchFamily="18" charset="0"/>
              <a:cs typeface="Aharoni" panose="02010803020104030203" pitchFamily="2" charset="-79"/>
            </a:endParaRPr>
          </a:p>
        </p:txBody>
      </p:sp>
      <p:graphicFrame>
        <p:nvGraphicFramePr>
          <p:cNvPr id="12" name="Tabel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73449"/>
              </p:ext>
            </p:extLst>
          </p:nvPr>
        </p:nvGraphicFramePr>
        <p:xfrm>
          <a:off x="473035" y="1200694"/>
          <a:ext cx="9737764" cy="43603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2861"/>
                <a:gridCol w="2355910"/>
                <a:gridCol w="1818982"/>
                <a:gridCol w="1300011"/>
              </a:tblGrid>
              <a:tr h="306187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Corso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Durata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Modalità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Costo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06187">
                <a:tc>
                  <a:txBody>
                    <a:bodyPr/>
                    <a:lstStyle/>
                    <a:p>
                      <a:pPr lvl="0"/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Intercultura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: l’insegnamento di L2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20 ore in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presenza (5 incontri da 4 ore ciascuno)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In presenza </a:t>
                      </a: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20 iscritti)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180 euro</a:t>
                      </a:r>
                    </a:p>
                  </a:txBody>
                  <a:tcPr/>
                </a:tc>
              </a:tr>
              <a:tr h="306187">
                <a:tc>
                  <a:txBody>
                    <a:bodyPr/>
                    <a:lstStyle/>
                    <a:p>
                      <a:pPr lvl="0"/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Deficit di attenzione: Iperattività e DDAI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9 ore in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presenza (3 incontri da 3 ore ciascuno)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In presenza </a:t>
                      </a: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20 iscritti)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80 euro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99932">
                <a:tc>
                  <a:txBody>
                    <a:bodyPr/>
                    <a:lstStyle/>
                    <a:p>
                      <a:r>
                        <a:rPr lang="it-IT" sz="1200" b="0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Disturbi Specifici dell’Apprendimento</a:t>
                      </a:r>
                    </a:p>
                    <a:p>
                      <a:r>
                        <a:rPr lang="it-IT" sz="1200" b="0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DSA</a:t>
                      </a:r>
                      <a:endParaRPr lang="it-IT" sz="1200" b="0" dirty="0" smtClean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15 ore in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presenza (5 incontri da 3 ore ciascuno)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In presenza </a:t>
                      </a: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20 iscritti)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135 euro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99932">
                <a:tc>
                  <a:txBody>
                    <a:bodyPr/>
                    <a:lstStyle/>
                    <a:p>
                      <a:pPr lvl="0"/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Psicocinetica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a scuola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12 ore in presenza ( 4 incontri da 3 ore)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In presenza </a:t>
                      </a: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20 iscritti)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110 euro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99932">
                <a:tc>
                  <a:txBody>
                    <a:bodyPr/>
                    <a:lstStyle/>
                    <a:p>
                      <a:pPr lvl="0"/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ORIENTAMENTO :</a:t>
                      </a:r>
                    </a:p>
                    <a:p>
                      <a:pPr lvl="0"/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La giusta rotta …nel mare della vita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21 ore in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presenza (7 incontri da 3 ore ciascuno)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In presenza </a:t>
                      </a: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20 iscritti)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185 euro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9993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Conoscere e gestire il conflitto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12 ore in presenza ( 4 incontri da 3 ore)</a:t>
                      </a:r>
                    </a:p>
                    <a:p>
                      <a:pPr lvl="0"/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In presenza </a:t>
                      </a: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20 iscritti)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110 euro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99932">
                <a:tc>
                  <a:txBody>
                    <a:bodyPr/>
                    <a:lstStyle/>
                    <a:p>
                      <a:pPr lvl="0"/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Comunicazione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efficace</a:t>
                      </a:r>
                      <a:endParaRPr lang="it-IT" sz="1200" dirty="0" smtClean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25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ore in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presenza (7 incontri da 3 ore ciascuno e 1 da 4ore)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In presenza </a:t>
                      </a: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20 iscritti)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220 euro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99932">
                <a:tc>
                  <a:txBody>
                    <a:bodyPr/>
                    <a:lstStyle/>
                    <a:p>
                      <a:pPr lvl="0"/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Le  emozioni  nel corso della  nostra vita personale e professionale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15 ore in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presenza (5 incontri da 3 ore ciascuno)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In presenza </a:t>
                      </a: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20 iscritti)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135 euro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310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17259" y="287717"/>
            <a:ext cx="8380207" cy="1144508"/>
          </a:xfrm>
        </p:spPr>
        <p:txBody>
          <a:bodyPr>
            <a:normAutofit/>
          </a:bodyPr>
          <a:lstStyle/>
          <a:p>
            <a:pPr algn="ctr"/>
            <a:r>
              <a:rPr lang="it-IT" sz="2700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Corsi di formazione per i d</a:t>
            </a:r>
            <a:r>
              <a:rPr lang="it-IT" sz="2700" b="1" dirty="0" smtClean="0">
                <a:latin typeface="Cambria" panose="02040503050406030204" pitchFamily="18" charset="0"/>
              </a:rPr>
              <a:t>ocenti </a:t>
            </a:r>
            <a:r>
              <a:rPr lang="it-IT" sz="2700" b="1" dirty="0">
                <a:latin typeface="Cambria" panose="02040503050406030204" pitchFamily="18" charset="0"/>
              </a:rPr>
              <a:t>delle Istituzioni scolastiche di ogni ordine e </a:t>
            </a:r>
            <a:r>
              <a:rPr lang="it-IT" sz="2700" b="1" dirty="0" smtClean="0">
                <a:latin typeface="Cambria" panose="02040503050406030204" pitchFamily="18" charset="0"/>
              </a:rPr>
              <a:t>grado</a:t>
            </a:r>
            <a:endParaRPr lang="it-IT" b="1" dirty="0">
              <a:solidFill>
                <a:srgbClr val="FF0000"/>
              </a:solidFill>
              <a:latin typeface="Cambria" panose="02040503050406030204" pitchFamily="18" charset="0"/>
              <a:cs typeface="Aharoni" panose="02010803020104030203" pitchFamily="2" charset="-79"/>
            </a:endParaRPr>
          </a:p>
        </p:txBody>
      </p:sp>
      <p:graphicFrame>
        <p:nvGraphicFramePr>
          <p:cNvPr id="12" name="Tabel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8420777"/>
              </p:ext>
            </p:extLst>
          </p:nvPr>
        </p:nvGraphicFramePr>
        <p:xfrm>
          <a:off x="381000" y="1213757"/>
          <a:ext cx="9997440" cy="35980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4596"/>
                <a:gridCol w="2495034"/>
                <a:gridCol w="1926397"/>
                <a:gridCol w="1061413"/>
              </a:tblGrid>
              <a:tr h="306187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Corso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Durata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Modalità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Costo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06187">
                <a:tc>
                  <a:txBody>
                    <a:bodyPr/>
                    <a:lstStyle/>
                    <a:p>
                      <a:pPr lvl="0"/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“IL POTERE DELLE PAROLE”</a:t>
                      </a:r>
                    </a:p>
                    <a:p>
                      <a:pPr lvl="0"/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Le parole: chiavi di accesso al mondo interno nostro e dell’altro 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25 ore in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presenza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In presenza </a:t>
                      </a: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20 iscritti)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220 euro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06187">
                <a:tc>
                  <a:txBody>
                    <a:bodyPr/>
                    <a:lstStyle/>
                    <a:p>
                      <a:pPr lvl="0"/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“IO, TU E … IL CARATTERE”</a:t>
                      </a:r>
                    </a:p>
                    <a:p>
                      <a:pPr lvl="0"/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Come il nostro stile caratteriale definisce il nostro modo di rapportarci alla vita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25 ore in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presenza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In presenza </a:t>
                      </a: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20 iscritti)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220 euro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06187">
                <a:tc>
                  <a:txBody>
                    <a:bodyPr/>
                    <a:lstStyle/>
                    <a:p>
                      <a:pPr lvl="0"/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“IL COLORE DELLE EMOZIONI”</a:t>
                      </a:r>
                    </a:p>
                    <a:p>
                      <a:pPr lvl="0"/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Percorso esperienziale/formativo sul riconoscimento delle emozioni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25 ore in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presenza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In presenza </a:t>
                      </a: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20 iscritti)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220 euro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06187">
                <a:tc>
                  <a:txBody>
                    <a:bodyPr/>
                    <a:lstStyle/>
                    <a:p>
                      <a:r>
                        <a:rPr lang="it-IT" sz="12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ECDL  (AICA)</a:t>
                      </a:r>
                    </a:p>
                    <a:p>
                      <a:r>
                        <a:rPr lang="it-IT" sz="12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21 ore in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presenza (7 incontri da 3 ore ciascuno)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In presenza </a:t>
                      </a: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20 iscritti)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Da definire</a:t>
                      </a:r>
                    </a:p>
                  </a:txBody>
                  <a:tcPr/>
                </a:tc>
              </a:tr>
              <a:tr h="30618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kern="1200" dirty="0" err="1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Cyberbullismo</a:t>
                      </a:r>
                      <a:endParaRPr lang="it-IT" sz="1200" kern="1200" dirty="0" smtClean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endParaRPr lang="it-IT" sz="12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21 ore in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presenza (7 incontri da 3 ore ciascuno)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In presenza </a:t>
                      </a: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20 iscritti)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185 euro</a:t>
                      </a:r>
                    </a:p>
                  </a:txBody>
                  <a:tcPr/>
                </a:tc>
              </a:tr>
              <a:tr h="306187">
                <a:tc>
                  <a:txBody>
                    <a:bodyPr/>
                    <a:lstStyle/>
                    <a:p>
                      <a:r>
                        <a:rPr lang="it-IT" sz="12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EDUCAZIONE FINANZIARIA nella scuola </a:t>
                      </a:r>
                      <a:endParaRPr lang="it-IT" sz="12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4 h /8 h / 12 h in incontri da 2 /3 h ciascuno</a:t>
                      </a:r>
                      <a:endParaRPr lang="it-IT" sz="12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In presenza </a:t>
                      </a: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20 iscritti)</a:t>
                      </a:r>
                      <a:endParaRPr lang="it-IT" sz="1200" dirty="0" smtClean="0">
                        <a:latin typeface="Cambria" panose="02040503050406030204" pitchFamily="18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35/70/110 euro</a:t>
                      </a:r>
                      <a:endParaRPr lang="it-IT" sz="12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310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17259" y="287717"/>
            <a:ext cx="8380207" cy="1144508"/>
          </a:xfrm>
        </p:spPr>
        <p:txBody>
          <a:bodyPr>
            <a:normAutofit/>
          </a:bodyPr>
          <a:lstStyle/>
          <a:p>
            <a:pPr algn="ctr"/>
            <a:r>
              <a:rPr lang="it-IT" sz="2700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Corsi di formazione per i d</a:t>
            </a:r>
            <a:r>
              <a:rPr lang="it-IT" sz="2700" b="1" dirty="0" smtClean="0">
                <a:latin typeface="Cambria" panose="02040503050406030204" pitchFamily="18" charset="0"/>
              </a:rPr>
              <a:t>ocenti della scuola dell’infanzia e del I ciclo di istruzione</a:t>
            </a:r>
            <a:endParaRPr lang="it-IT" b="1" dirty="0">
              <a:solidFill>
                <a:srgbClr val="FF0000"/>
              </a:solidFill>
              <a:latin typeface="Cambria" panose="02040503050406030204" pitchFamily="18" charset="0"/>
              <a:cs typeface="Aharoni" panose="02010803020104030203" pitchFamily="2" charset="-79"/>
            </a:endParaRP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0069829"/>
              </p:ext>
            </p:extLst>
          </p:nvPr>
        </p:nvGraphicFramePr>
        <p:xfrm>
          <a:off x="473035" y="1200694"/>
          <a:ext cx="9305666" cy="28220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5026"/>
                <a:gridCol w="2216075"/>
                <a:gridCol w="1882589"/>
                <a:gridCol w="1021976"/>
              </a:tblGrid>
              <a:tr h="306187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Corso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Durata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Modalità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Costo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99932">
                <a:tc>
                  <a:txBody>
                    <a:bodyPr/>
                    <a:lstStyle/>
                    <a:p>
                      <a:pPr lvl="0"/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Disostruzione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pediatrica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4 ore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In presenza </a:t>
                      </a: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20 iscritti)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35 euro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999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3060065" algn="ctr"/>
                          <a:tab pos="6120130" algn="r"/>
                        </a:tabLst>
                      </a:pPr>
                      <a:r>
                        <a:rPr lang="it-IT" sz="1200" kern="120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3060065" algn="ctr"/>
                          <a:tab pos="6120130" algn="r"/>
                        </a:tabLst>
                      </a:pPr>
                      <a:r>
                        <a:rPr lang="it-IT" sz="1200" kern="120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LA FIABA: strumento interculturale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12 ore in presenza ( 4 incontri da 3 ore)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In presenza </a:t>
                      </a: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20 iscritti)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110 euro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68462">
                <a:tc>
                  <a:txBody>
                    <a:bodyPr/>
                    <a:lstStyle/>
                    <a:p>
                      <a:pPr marL="365760" indent="-365760" algn="l">
                        <a:spcBef>
                          <a:spcPts val="1400"/>
                        </a:spcBef>
                        <a:spcAft>
                          <a:spcPts val="1400"/>
                        </a:spcAft>
                        <a:tabLst>
                          <a:tab pos="3060065" algn="ctr"/>
                          <a:tab pos="6120130" algn="r"/>
                        </a:tabLst>
                      </a:pPr>
                      <a:r>
                        <a:rPr lang="it-IT" sz="12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</a:t>
                      </a:r>
                      <a:r>
                        <a:rPr lang="it-IT" sz="12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PC  </a:t>
                      </a:r>
                      <a:r>
                        <a:rPr lang="it-IT" sz="12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a </a:t>
                      </a:r>
                      <a:r>
                        <a:rPr lang="it-IT" sz="12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scuola</a:t>
                      </a:r>
                      <a:endParaRPr lang="it-IT" sz="12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21 ore in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presenza (7 incontri da 3 ore ciascuno)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In presenza </a:t>
                      </a: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20 iscritti)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185 euro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999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3060065" algn="ctr"/>
                          <a:tab pos="6120130" algn="r"/>
                        </a:tabLst>
                      </a:pPr>
                      <a:r>
                        <a:rPr lang="it-IT" sz="12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</a:t>
                      </a:r>
                      <a:r>
                        <a:rPr lang="it-IT" sz="12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Laboratori </a:t>
                      </a:r>
                      <a:r>
                        <a:rPr lang="it-IT" sz="12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di </a:t>
                      </a:r>
                      <a:r>
                        <a:rPr lang="it-IT" sz="12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letto-scrittura</a:t>
                      </a:r>
                      <a:endParaRPr lang="it-IT" sz="12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12 ore in presenza ( 4 incontri da 3 ore)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In presenza </a:t>
                      </a: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20 iscritti)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110 euro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999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3060065" algn="ctr"/>
                          <a:tab pos="6120130" algn="r"/>
                        </a:tabLst>
                      </a:pPr>
                      <a:r>
                        <a:rPr lang="it-IT" sz="12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</a:t>
                      </a:r>
                      <a:r>
                        <a:rPr lang="it-IT" sz="12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Curricolo </a:t>
                      </a:r>
                      <a:r>
                        <a:rPr lang="it-IT" sz="12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verticale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15 ore in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presenza (5 incontri da 3 ore ciascuno)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In presenza </a:t>
                      </a: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20 iscritti)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135 euro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094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17259" y="287717"/>
            <a:ext cx="8380207" cy="1144508"/>
          </a:xfrm>
        </p:spPr>
        <p:txBody>
          <a:bodyPr>
            <a:normAutofit/>
          </a:bodyPr>
          <a:lstStyle/>
          <a:p>
            <a:pPr algn="ctr"/>
            <a:r>
              <a:rPr lang="it-IT" sz="2700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Corsi di formazione per i d</a:t>
            </a:r>
            <a:r>
              <a:rPr lang="it-IT" sz="2700" b="1" dirty="0" smtClean="0">
                <a:latin typeface="Cambria" panose="02040503050406030204" pitchFamily="18" charset="0"/>
              </a:rPr>
              <a:t>ocenti del </a:t>
            </a:r>
            <a:br>
              <a:rPr lang="it-IT" sz="2700" b="1" dirty="0" smtClean="0">
                <a:latin typeface="Cambria" panose="02040503050406030204" pitchFamily="18" charset="0"/>
              </a:rPr>
            </a:br>
            <a:r>
              <a:rPr lang="it-IT" sz="2700" b="1" dirty="0" smtClean="0">
                <a:latin typeface="Cambria" panose="02040503050406030204" pitchFamily="18" charset="0"/>
              </a:rPr>
              <a:t>II ciclo di istruzione</a:t>
            </a:r>
            <a:endParaRPr lang="it-IT" b="1" dirty="0">
              <a:solidFill>
                <a:srgbClr val="FF0000"/>
              </a:solidFill>
              <a:latin typeface="Cambria" panose="02040503050406030204" pitchFamily="18" charset="0"/>
              <a:cs typeface="Aharoni" panose="02010803020104030203" pitchFamily="2" charset="-79"/>
            </a:endParaRP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4901534"/>
              </p:ext>
            </p:extLst>
          </p:nvPr>
        </p:nvGraphicFramePr>
        <p:xfrm>
          <a:off x="473035" y="1200694"/>
          <a:ext cx="9305666" cy="13060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5026"/>
                <a:gridCol w="2216075"/>
                <a:gridCol w="1882589"/>
                <a:gridCol w="1021976"/>
              </a:tblGrid>
              <a:tr h="306187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Corso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Durata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Modalità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Costo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99932">
                <a:tc>
                  <a:txBody>
                    <a:bodyPr/>
                    <a:lstStyle/>
                    <a:p>
                      <a:pPr lvl="0"/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La progettazione del curricolo nel primo biennio delle Istituzioni scolastiche di II grado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15 ore in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presenza (5 incontri da 3 ore ciascuno)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In presenza </a:t>
                      </a: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20 iscritti)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135 euro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999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3060065" algn="ctr"/>
                          <a:tab pos="6120130" algn="r"/>
                        </a:tabLst>
                      </a:pPr>
                      <a:r>
                        <a:rPr lang="it-IT" sz="1200" kern="120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La Progettazione del  curricolo nel secondo biennio e quinto anno   delle Istituzioni scolastiche di II grado</a:t>
                      </a:r>
                      <a:endParaRPr lang="it-IT" sz="1200" kern="120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15 ore in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presenza (5 incontri da 3 ore ciascuno)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In presenza </a:t>
                      </a: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20 iscritti)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135 euro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5831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17259" y="287717"/>
            <a:ext cx="8380207" cy="605168"/>
          </a:xfrm>
        </p:spPr>
        <p:txBody>
          <a:bodyPr>
            <a:normAutofit/>
          </a:bodyPr>
          <a:lstStyle/>
          <a:p>
            <a:pPr algn="ctr"/>
            <a:r>
              <a:rPr lang="it-IT" sz="2700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Corsi di formazione per i genitori</a:t>
            </a:r>
            <a:endParaRPr lang="it-IT" b="1" dirty="0">
              <a:solidFill>
                <a:srgbClr val="FF0000"/>
              </a:solidFill>
              <a:latin typeface="Cambria" panose="02040503050406030204" pitchFamily="18" charset="0"/>
              <a:cs typeface="Aharoni" panose="02010803020104030203" pitchFamily="2" charset="-79"/>
            </a:endParaRP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6359769"/>
              </p:ext>
            </p:extLst>
          </p:nvPr>
        </p:nvGraphicFramePr>
        <p:xfrm>
          <a:off x="444200" y="920995"/>
          <a:ext cx="9305666" cy="13537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5026"/>
                <a:gridCol w="2216075"/>
                <a:gridCol w="1882589"/>
                <a:gridCol w="1021976"/>
              </a:tblGrid>
              <a:tr h="306187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Corso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Durata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Modalità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Costo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99932">
                <a:tc>
                  <a:txBody>
                    <a:bodyPr/>
                    <a:lstStyle/>
                    <a:p>
                      <a:pPr marR="95250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3060065" algn="ctr"/>
                          <a:tab pos="6120130" algn="r"/>
                        </a:tabLst>
                      </a:pPr>
                      <a:r>
                        <a:rPr lang="it-IT" sz="1200" kern="1200" baseline="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ORIENTAMENTO: La </a:t>
                      </a:r>
                      <a:r>
                        <a:rPr lang="it-IT" sz="1200" kern="1200" baseline="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giusta rotta …nel mare della vita</a:t>
                      </a:r>
                    </a:p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3060065" algn="ctr"/>
                          <a:tab pos="6120130" algn="r"/>
                        </a:tabLst>
                      </a:pPr>
                      <a:r>
                        <a:rPr lang="it-IT" sz="1200" kern="1200" baseline="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15 ore in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presenza (5 incontri da 3 ore ciascuno)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In presenza </a:t>
                      </a: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20 iscritti)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135 euro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99932">
                <a:tc>
                  <a:txBody>
                    <a:bodyPr/>
                    <a:lstStyle/>
                    <a:p>
                      <a:pPr marR="95250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3060065" algn="ctr"/>
                          <a:tab pos="6120130" algn="r"/>
                        </a:tabLst>
                      </a:pPr>
                      <a:r>
                        <a:rPr lang="it-IT" sz="1200" kern="1200" baseline="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Genitori </a:t>
                      </a:r>
                      <a:r>
                        <a:rPr lang="it-IT" sz="1200" kern="1200" baseline="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consapevoli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18 ore in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presenza (6 incontri da 3 ore ciascuno)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In presenza </a:t>
                      </a: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20 iscritti)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160 euro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itolo 1"/>
          <p:cNvSpPr txBox="1">
            <a:spLocks/>
          </p:cNvSpPr>
          <p:nvPr/>
        </p:nvSpPr>
        <p:spPr>
          <a:xfrm>
            <a:off x="1369659" y="2753011"/>
            <a:ext cx="8380207" cy="57225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sz="2700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Corsi di formazione per gli studenti</a:t>
            </a:r>
            <a:endParaRPr lang="it-IT" b="1" dirty="0">
              <a:solidFill>
                <a:srgbClr val="FF0000"/>
              </a:solidFill>
              <a:latin typeface="Cambria" panose="02040503050406030204" pitchFamily="18" charset="0"/>
              <a:cs typeface="Aharoni" panose="02010803020104030203" pitchFamily="2" charset="-79"/>
            </a:endParaRPr>
          </a:p>
        </p:txBody>
      </p: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4139452"/>
              </p:ext>
            </p:extLst>
          </p:nvPr>
        </p:nvGraphicFramePr>
        <p:xfrm>
          <a:off x="444200" y="3224924"/>
          <a:ext cx="9305666" cy="8538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5026"/>
                <a:gridCol w="2216075"/>
                <a:gridCol w="1882589"/>
                <a:gridCol w="1021976"/>
              </a:tblGrid>
              <a:tr h="306187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Corso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Durata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Modalità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Costo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99932">
                <a:tc>
                  <a:txBody>
                    <a:bodyPr/>
                    <a:lstStyle/>
                    <a:p>
                      <a:pPr marR="95250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3060065" algn="ctr"/>
                          <a:tab pos="6120130" algn="r"/>
                        </a:tabLst>
                      </a:pPr>
                      <a:r>
                        <a:rPr lang="it-IT" sz="1200" kern="1200" baseline="0" dirty="0" smtClean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ORIENTAMENTO: La </a:t>
                      </a:r>
                      <a:r>
                        <a:rPr lang="it-IT" sz="1200" kern="1200" baseline="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giusta rotta …nel mare della vita</a:t>
                      </a:r>
                    </a:p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3060065" algn="ctr"/>
                          <a:tab pos="6120130" algn="r"/>
                        </a:tabLst>
                      </a:pPr>
                      <a:r>
                        <a:rPr lang="it-IT" sz="1200" kern="1200" baseline="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18 ore in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presenza (6 incontri da 3 ore ciascuno)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In presenza </a:t>
                      </a: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200" baseline="0" dirty="0" smtClean="0">
                          <a:latin typeface="Cambria" panose="02040503050406030204" pitchFamily="18" charset="0"/>
                        </a:rPr>
                        <a:t> 20 iscritti)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160 euro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7854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612210" y="1874521"/>
            <a:ext cx="7628609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it-IT" sz="2000" dirty="0" smtClean="0">
              <a:latin typeface="Cambria" panose="02040503050406030204" pitchFamily="18" charset="0"/>
            </a:endParaRPr>
          </a:p>
          <a:p>
            <a:pPr algn="ctr"/>
            <a:endParaRPr lang="it-IT" sz="2000" dirty="0" smtClean="0">
              <a:latin typeface="Cambria" panose="02040503050406030204" pitchFamily="18" charset="0"/>
            </a:endParaRPr>
          </a:p>
          <a:p>
            <a:pPr algn="ctr"/>
            <a:endParaRPr lang="it-IT" sz="2000" dirty="0" smtClean="0">
              <a:latin typeface="Cambria" panose="02040503050406030204" pitchFamily="18" charset="0"/>
            </a:endParaRPr>
          </a:p>
          <a:p>
            <a:pPr algn="ctr"/>
            <a:r>
              <a:rPr lang="it-IT" sz="2000" dirty="0" smtClean="0">
                <a:latin typeface="Cambria" panose="02040503050406030204" pitchFamily="18" charset="0"/>
              </a:rPr>
              <a:t>Si informa che, sulla base </a:t>
            </a:r>
            <a:r>
              <a:rPr lang="it-IT" sz="2000" dirty="0">
                <a:latin typeface="Cambria" panose="02040503050406030204" pitchFamily="18" charset="0"/>
              </a:rPr>
              <a:t>delle singole esigenze </a:t>
            </a:r>
            <a:r>
              <a:rPr lang="it-IT" sz="2000" dirty="0" smtClean="0">
                <a:latin typeface="Cambria" panose="02040503050406030204" pitchFamily="18" charset="0"/>
              </a:rPr>
              <a:t> dell’ </a:t>
            </a:r>
            <a:r>
              <a:rPr lang="it-IT" sz="2000" dirty="0">
                <a:latin typeface="Cambria" panose="02040503050406030204" pitchFamily="18" charset="0"/>
              </a:rPr>
              <a:t>istituto </a:t>
            </a:r>
            <a:r>
              <a:rPr lang="it-IT" sz="2000" dirty="0" smtClean="0">
                <a:latin typeface="Cambria" panose="02040503050406030204" pitchFamily="18" charset="0"/>
              </a:rPr>
              <a:t>scolastico, </a:t>
            </a:r>
            <a:r>
              <a:rPr lang="it-IT" sz="2000" dirty="0">
                <a:latin typeface="Cambria" panose="02040503050406030204" pitchFamily="18" charset="0"/>
              </a:rPr>
              <a:t>siamo </a:t>
            </a:r>
            <a:r>
              <a:rPr lang="it-IT" sz="2000" dirty="0" smtClean="0">
                <a:latin typeface="Cambria" panose="02040503050406030204" pitchFamily="18" charset="0"/>
              </a:rPr>
              <a:t>disponibili </a:t>
            </a:r>
            <a:r>
              <a:rPr lang="it-IT" sz="2000" dirty="0">
                <a:latin typeface="Cambria" panose="02040503050406030204" pitchFamily="18" charset="0"/>
              </a:rPr>
              <a:t>alla </a:t>
            </a:r>
            <a:r>
              <a:rPr lang="it-IT" sz="2000" b="1" dirty="0">
                <a:latin typeface="Cambria" panose="02040503050406030204" pitchFamily="18" charset="0"/>
              </a:rPr>
              <a:t>progettazione e realizzazione di percorsi formativi personalizzati</a:t>
            </a:r>
            <a:r>
              <a:rPr lang="it-IT" sz="2000" dirty="0">
                <a:latin typeface="Cambria" panose="02040503050406030204" pitchFamily="18" charset="0"/>
              </a:rPr>
              <a:t> per il personale scolastico, sia nell’area didattica che amministrativa. </a:t>
            </a:r>
            <a:endParaRPr lang="it-IT" sz="2000" dirty="0" smtClean="0">
              <a:latin typeface="Cambria" panose="02040503050406030204" pitchFamily="18" charset="0"/>
            </a:endParaRPr>
          </a:p>
          <a:p>
            <a:pPr algn="ctr"/>
            <a:endParaRPr lang="it-IT" sz="2000" dirty="0" smtClean="0">
              <a:latin typeface="Cambria" panose="02040503050406030204" pitchFamily="18" charset="0"/>
            </a:endParaRPr>
          </a:p>
          <a:p>
            <a:pPr algn="ctr"/>
            <a:r>
              <a:rPr lang="it-IT" sz="2000" dirty="0" smtClean="0">
                <a:latin typeface="Cambria" panose="02040503050406030204" pitchFamily="18" charset="0"/>
              </a:rPr>
              <a:t>Sarà </a:t>
            </a:r>
            <a:r>
              <a:rPr lang="it-IT" sz="2000" dirty="0">
                <a:latin typeface="Cambria" panose="02040503050406030204" pitchFamily="18" charset="0"/>
              </a:rPr>
              <a:t>nostra cura </a:t>
            </a:r>
            <a:r>
              <a:rPr lang="it-IT" sz="2000" b="1" dirty="0">
                <a:latin typeface="Cambria" panose="02040503050406030204" pitchFamily="18" charset="0"/>
              </a:rPr>
              <a:t>elaborare </a:t>
            </a:r>
            <a:r>
              <a:rPr lang="it-IT" sz="2000" b="1" dirty="0" smtClean="0">
                <a:latin typeface="Cambria" panose="02040503050406030204" pitchFamily="18" charset="0"/>
              </a:rPr>
              <a:t>le singole richieste </a:t>
            </a:r>
            <a:r>
              <a:rPr lang="it-IT" sz="2000" dirty="0">
                <a:latin typeface="Cambria" panose="02040503050406030204" pitchFamily="18" charset="0"/>
              </a:rPr>
              <a:t>e progettare e pianificare percorsi individualizzati rispetto alle esigenze </a:t>
            </a:r>
            <a:r>
              <a:rPr lang="it-IT" sz="2000" dirty="0" smtClean="0">
                <a:latin typeface="Cambria" panose="02040503050406030204" pitchFamily="18" charset="0"/>
              </a:rPr>
              <a:t>espresse</a:t>
            </a:r>
            <a:endParaRPr lang="it-IT" sz="2000" dirty="0">
              <a:latin typeface="Cambria" panose="02040503050406030204" pitchFamily="18" charset="0"/>
            </a:endParaRPr>
          </a:p>
          <a:p>
            <a:r>
              <a:rPr lang="it-IT" sz="2000" dirty="0"/>
              <a:t> </a:t>
            </a:r>
          </a:p>
          <a:p>
            <a:pPr algn="ctr">
              <a:lnSpc>
                <a:spcPct val="120000"/>
              </a:lnSpc>
            </a:pPr>
            <a:endParaRPr lang="it-IT" sz="2000" b="1" dirty="0">
              <a:latin typeface="Cambria" panose="02040503050406030204" pitchFamily="18" charset="0"/>
            </a:endParaRPr>
          </a:p>
          <a:p>
            <a:pPr algn="ctr">
              <a:lnSpc>
                <a:spcPct val="120000"/>
              </a:lnSpc>
            </a:pPr>
            <a:endParaRPr lang="it-IT" sz="2000" b="1" i="1" dirty="0" smtClean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Eurosofia: Offerta formativa 2015/2016</a:t>
            </a:r>
            <a:endParaRPr lang="it-IT"/>
          </a:p>
        </p:txBody>
      </p:sp>
      <p:pic>
        <p:nvPicPr>
          <p:cNvPr id="6" name="Immagine 5" descr="http://www.eurosofia.it/pluginfile.php/17/mod_label/intro/eurosofia-trasparente-web-mini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79" y="139891"/>
            <a:ext cx="1224136" cy="144016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asellaDiTesto 4"/>
          <p:cNvSpPr txBox="1"/>
          <p:nvPr/>
        </p:nvSpPr>
        <p:spPr>
          <a:xfrm>
            <a:off x="2133600" y="1112520"/>
            <a:ext cx="26837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dirty="0" smtClean="0">
                <a:latin typeface="Cambria" pitchFamily="18" charset="0"/>
              </a:rPr>
              <a:t> </a:t>
            </a:r>
          </a:p>
          <a:p>
            <a:r>
              <a:rPr lang="it-IT" sz="1000" dirty="0" smtClean="0">
                <a:latin typeface="Cambria" pitchFamily="18" charset="0"/>
              </a:rPr>
              <a:t>Società Cooperativa sociale ECO </a:t>
            </a:r>
            <a:r>
              <a:rPr lang="it-IT" sz="1000" dirty="0" err="1" smtClean="0">
                <a:latin typeface="Cambria" pitchFamily="18" charset="0"/>
              </a:rPr>
              <a:t>onlus</a:t>
            </a:r>
            <a:endParaRPr lang="it-IT" sz="1000" dirty="0" smtClean="0">
              <a:latin typeface="Cambria" pitchFamily="18" charset="0"/>
            </a:endParaRPr>
          </a:p>
          <a:p>
            <a:r>
              <a:rPr lang="it-IT" sz="1000" dirty="0" smtClean="0">
                <a:latin typeface="Cambria" pitchFamily="18" charset="0"/>
              </a:rPr>
              <a:t>Ente  accreditato al MIUR per la  formazione </a:t>
            </a:r>
          </a:p>
          <a:p>
            <a:r>
              <a:rPr lang="it-IT" sz="1000" dirty="0" smtClean="0">
                <a:latin typeface="Cambria" pitchFamily="18" charset="0"/>
              </a:rPr>
              <a:t>del personale della scuola</a:t>
            </a:r>
            <a:endParaRPr lang="it-IT" sz="1000" dirty="0">
              <a:latin typeface="Cambria" pitchFamily="18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2640" y="320755"/>
            <a:ext cx="1645920" cy="928925"/>
          </a:xfrm>
          <a:prstGeom prst="rect">
            <a:avLst/>
          </a:prstGeom>
          <a:solidFill>
            <a:srgbClr val="FFFFFF"/>
          </a:solidFill>
        </p:spPr>
      </p:pic>
      <p:pic>
        <p:nvPicPr>
          <p:cNvPr id="10" name="Immagin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4281" y="331406"/>
            <a:ext cx="1722120" cy="866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Immagine 11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2521" y="228600"/>
            <a:ext cx="2331719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363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850315" y="146410"/>
            <a:ext cx="6981713" cy="746475"/>
          </a:xfrm>
        </p:spPr>
        <p:txBody>
          <a:bodyPr>
            <a:normAutofit/>
          </a:bodyPr>
          <a:lstStyle/>
          <a:p>
            <a:pPr algn="ctr"/>
            <a:r>
              <a:rPr lang="it-IT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CONTATTI</a:t>
            </a:r>
            <a:endParaRPr lang="it-IT" b="1" dirty="0">
              <a:latin typeface="Cambria" panose="02040503050406030204" pitchFamily="18" charset="0"/>
              <a:cs typeface="Aharoni" panose="02010803020104030203" pitchFamily="2" charset="-79"/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Eurosofia: Offerta formativa 2015/2016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731521" y="1118794"/>
            <a:ext cx="913324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it-IT" sz="2000" b="1" dirty="0" smtClean="0">
                <a:latin typeface="Cambria" panose="02040503050406030204" pitchFamily="18" charset="0"/>
              </a:rPr>
              <a:t>Eurosofia</a:t>
            </a:r>
          </a:p>
          <a:p>
            <a:pPr algn="ctr">
              <a:lnSpc>
                <a:spcPct val="120000"/>
              </a:lnSpc>
            </a:pPr>
            <a:r>
              <a:rPr lang="it-IT" sz="2000" dirty="0" smtClean="0">
                <a:latin typeface="Cambria" panose="02040503050406030204" pitchFamily="18" charset="0"/>
              </a:rPr>
              <a:t>Corso Pietro Pisani, 254  - 90129 Palermo</a:t>
            </a:r>
          </a:p>
          <a:p>
            <a:pPr algn="ctr">
              <a:lnSpc>
                <a:spcPct val="120000"/>
              </a:lnSpc>
            </a:pPr>
            <a:r>
              <a:rPr lang="it-IT" sz="2000" dirty="0" smtClean="0">
                <a:latin typeface="Cambria" panose="02040503050406030204" pitchFamily="18" charset="0"/>
              </a:rPr>
              <a:t>Telefono: 091 7098311 – 7098357</a:t>
            </a:r>
          </a:p>
          <a:p>
            <a:pPr algn="ctr">
              <a:lnSpc>
                <a:spcPct val="120000"/>
              </a:lnSpc>
            </a:pPr>
            <a:r>
              <a:rPr lang="it-IT" sz="2000" dirty="0">
                <a:latin typeface="Cambria" panose="02040503050406030204" pitchFamily="18" charset="0"/>
              </a:rPr>
              <a:t>Fax: 091 9823150 </a:t>
            </a:r>
            <a:endParaRPr lang="it-IT" sz="2000" dirty="0" smtClean="0">
              <a:latin typeface="Cambria" panose="020405030504060302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it-IT" sz="2000" dirty="0" smtClean="0">
                <a:latin typeface="Cambria" panose="02040503050406030204" pitchFamily="18" charset="0"/>
              </a:rPr>
              <a:t>Email: </a:t>
            </a:r>
            <a:r>
              <a:rPr lang="it-IT" sz="2000" dirty="0" smtClean="0">
                <a:latin typeface="Cambria" panose="02040503050406030204" pitchFamily="18" charset="0"/>
                <a:hlinkClick r:id="rId2"/>
              </a:rPr>
              <a:t>segreteria@eurosofia.it</a:t>
            </a:r>
            <a:endParaRPr lang="it-IT" sz="2000" dirty="0" smtClean="0">
              <a:latin typeface="Cambria" panose="02040503050406030204" pitchFamily="18" charset="0"/>
            </a:endParaRPr>
          </a:p>
          <a:p>
            <a:endParaRPr lang="it-IT" sz="2000" b="1" dirty="0" smtClean="0"/>
          </a:p>
          <a:p>
            <a:pPr algn="ctr"/>
            <a:r>
              <a:rPr lang="it-IT" sz="2000" b="1" dirty="0" smtClean="0">
                <a:latin typeface="Cambria" panose="02040503050406030204" pitchFamily="18" charset="0"/>
              </a:rPr>
              <a:t>Società Cooperativa </a:t>
            </a:r>
            <a:r>
              <a:rPr lang="it-IT" sz="2000" b="1" dirty="0">
                <a:latin typeface="Cambria" panose="02040503050406030204" pitchFamily="18" charset="0"/>
              </a:rPr>
              <a:t>Sociale Eco onlus</a:t>
            </a:r>
          </a:p>
          <a:p>
            <a:pPr algn="ctr"/>
            <a:r>
              <a:rPr lang="it-IT" sz="2000" dirty="0">
                <a:latin typeface="Cambria" panose="02040503050406030204" pitchFamily="18" charset="0"/>
              </a:rPr>
              <a:t>Via G. Vitiello, 1 – 84018 - Scafati (SA) </a:t>
            </a:r>
          </a:p>
          <a:p>
            <a:pPr algn="ctr"/>
            <a:r>
              <a:rPr lang="it-IT" sz="2000" dirty="0">
                <a:latin typeface="Cambria" panose="02040503050406030204" pitchFamily="18" charset="0"/>
              </a:rPr>
              <a:t>Tel . </a:t>
            </a:r>
            <a:r>
              <a:rPr lang="it-IT" sz="2000" dirty="0" smtClean="0">
                <a:latin typeface="Cambria" panose="02040503050406030204" pitchFamily="18" charset="0"/>
              </a:rPr>
              <a:t>081/8508437</a:t>
            </a:r>
            <a:r>
              <a:rPr lang="it-IT" sz="2000" dirty="0">
                <a:latin typeface="Cambria" panose="02040503050406030204" pitchFamily="18" charset="0"/>
              </a:rPr>
              <a:t> </a:t>
            </a:r>
            <a:r>
              <a:rPr lang="it-IT" sz="2000" dirty="0" smtClean="0">
                <a:latin typeface="Cambria" panose="02040503050406030204" pitchFamily="18" charset="0"/>
              </a:rPr>
              <a:t>/Fax  081/8836772</a:t>
            </a:r>
          </a:p>
          <a:p>
            <a:pPr algn="ctr"/>
            <a:r>
              <a:rPr lang="it-IT" sz="2000" dirty="0" err="1" smtClean="0">
                <a:latin typeface="Cambria" panose="02040503050406030204" pitchFamily="18" charset="0"/>
              </a:rPr>
              <a:t>Cell</a:t>
            </a:r>
            <a:r>
              <a:rPr lang="it-IT" sz="2000" dirty="0" smtClean="0">
                <a:latin typeface="Cambria" panose="02040503050406030204" pitchFamily="18" charset="0"/>
              </a:rPr>
              <a:t>: 338 8310286</a:t>
            </a:r>
            <a:endParaRPr lang="it-IT" sz="2000" dirty="0">
              <a:latin typeface="Cambria" panose="020405030504060302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it-IT" sz="2000" dirty="0" smtClean="0">
                <a:latin typeface="Cambria" panose="02040503050406030204" pitchFamily="18" charset="0"/>
              </a:rPr>
              <a:t>E-mail</a:t>
            </a:r>
            <a:r>
              <a:rPr lang="it-IT" sz="2000" dirty="0">
                <a:latin typeface="Cambria" panose="02040503050406030204" pitchFamily="18" charset="0"/>
              </a:rPr>
              <a:t>: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piera.allevato@gmail.com</a:t>
            </a:r>
            <a:r>
              <a:rPr lang="it-IT" sz="2000" dirty="0">
                <a:latin typeface="Cambria" panose="02040503050406030204" pitchFamily="18" charset="0"/>
              </a:rPr>
              <a:t> </a:t>
            </a:r>
          </a:p>
          <a:p>
            <a:pPr algn="ctr">
              <a:lnSpc>
                <a:spcPct val="120000"/>
              </a:lnSpc>
            </a:pPr>
            <a:endParaRPr lang="it-IT" sz="2000" b="1" dirty="0">
              <a:latin typeface="Cambria" panose="02040503050406030204" pitchFamily="18" charset="0"/>
            </a:endParaRPr>
          </a:p>
          <a:p>
            <a:pPr algn="ctr">
              <a:lnSpc>
                <a:spcPct val="120000"/>
              </a:lnSpc>
            </a:pPr>
            <a:endParaRPr lang="it-IT" sz="2000" b="1" i="1" dirty="0" smtClean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6841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1">
  <a:themeElements>
    <a:clrScheme name="Sfaccettatur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Sfaccettatur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faccettatur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3228</TotalTime>
  <Words>1175</Words>
  <Application>Microsoft Office PowerPoint</Application>
  <PresentationFormat>Personalizzato</PresentationFormat>
  <Paragraphs>211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Tema1</vt:lpstr>
      <vt:lpstr>Presentazione standard di PowerPoint</vt:lpstr>
      <vt:lpstr>Corsi di formazione per i docenti delle Istituzioni scolastiche di ogni ordine e grado</vt:lpstr>
      <vt:lpstr>Corsi di formazione per i docenti delle Istituzioni scolastiche di ogni ordine e grado</vt:lpstr>
      <vt:lpstr>Corsi di formazione per i docenti delle Istituzioni scolastiche di ogni ordine e grado</vt:lpstr>
      <vt:lpstr>Corsi di formazione per i docenti della scuola dell’infanzia e del I ciclo di istruzione</vt:lpstr>
      <vt:lpstr>Corsi di formazione per i docenti del  II ciclo di istruzione</vt:lpstr>
      <vt:lpstr>Corsi di formazione per i genitori</vt:lpstr>
      <vt:lpstr>Presentazione standard di PowerPoint</vt:lpstr>
      <vt:lpstr>CONTATTI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Claudio La Mantia</dc:creator>
  <cp:lastModifiedBy>FORMAZIONE</cp:lastModifiedBy>
  <cp:revision>332</cp:revision>
  <cp:lastPrinted>2015-11-09T10:09:59Z</cp:lastPrinted>
  <dcterms:created xsi:type="dcterms:W3CDTF">2015-05-26T14:10:54Z</dcterms:created>
  <dcterms:modified xsi:type="dcterms:W3CDTF">2015-12-03T07:52:47Z</dcterms:modified>
</cp:coreProperties>
</file>